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3"/>
  </p:notesMasterIdLst>
  <p:sldIdLst>
    <p:sldId id="302" r:id="rId2"/>
    <p:sldId id="296" r:id="rId3"/>
    <p:sldId id="290" r:id="rId4"/>
    <p:sldId id="291" r:id="rId5"/>
    <p:sldId id="292" r:id="rId6"/>
    <p:sldId id="270" r:id="rId7"/>
    <p:sldId id="271" r:id="rId8"/>
    <p:sldId id="272" r:id="rId9"/>
    <p:sldId id="273" r:id="rId10"/>
    <p:sldId id="274" r:id="rId11"/>
    <p:sldId id="281" r:id="rId12"/>
    <p:sldId id="282" r:id="rId13"/>
    <p:sldId id="298" r:id="rId14"/>
    <p:sldId id="299" r:id="rId15"/>
    <p:sldId id="297" r:id="rId16"/>
    <p:sldId id="300" r:id="rId17"/>
    <p:sldId id="301" r:id="rId18"/>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83" r:id="rId33"/>
    <p:sldId id="284" r:id="rId34"/>
    <p:sldId id="275" r:id="rId35"/>
    <p:sldId id="276" r:id="rId36"/>
    <p:sldId id="277" r:id="rId37"/>
    <p:sldId id="278" r:id="rId38"/>
    <p:sldId id="279" r:id="rId39"/>
    <p:sldId id="280" r:id="rId40"/>
    <p:sldId id="289" r:id="rId41"/>
    <p:sldId id="288" r:id="rId4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8DB80-DD80-4A55-93BB-ABBC8CD67ECD}" v="3" dt="2022-08-05T04:53:43.469"/>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79143" autoAdjust="0"/>
  </p:normalViewPr>
  <p:slideViewPr>
    <p:cSldViewPr snapToGrid="0">
      <p:cViewPr varScale="1">
        <p:scale>
          <a:sx n="65" d="100"/>
          <a:sy n="65" d="100"/>
        </p:scale>
        <p:origin x="11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嘓 郭" userId="d812a9b10cc2ad9b" providerId="LiveId" clId="{75D8DB80-DD80-4A55-93BB-ABBC8CD67ECD}"/>
    <pc:docChg chg="undo custSel delSld modSld">
      <pc:chgData name="嘓 郭" userId="d812a9b10cc2ad9b" providerId="LiveId" clId="{75D8DB80-DD80-4A55-93BB-ABBC8CD67ECD}" dt="2022-08-05T07:32:36.885" v="77" actId="6549"/>
      <pc:docMkLst>
        <pc:docMk/>
      </pc:docMkLst>
      <pc:sldChg chg="modNotesTx">
        <pc:chgData name="嘓 郭" userId="d812a9b10cc2ad9b" providerId="LiveId" clId="{75D8DB80-DD80-4A55-93BB-ABBC8CD67ECD}" dt="2022-08-05T07:32:12.477" v="73" actId="6549"/>
        <pc:sldMkLst>
          <pc:docMk/>
          <pc:sldMk cId="895716744" sldId="256"/>
        </pc:sldMkLst>
      </pc:sldChg>
      <pc:sldChg chg="modNotesTx">
        <pc:chgData name="嘓 郭" userId="d812a9b10cc2ad9b" providerId="LiveId" clId="{75D8DB80-DD80-4A55-93BB-ABBC8CD67ECD}" dt="2022-08-05T07:23:49.374" v="63"/>
        <pc:sldMkLst>
          <pc:docMk/>
          <pc:sldMk cId="3238698190" sldId="276"/>
        </pc:sldMkLst>
      </pc:sldChg>
      <pc:sldChg chg="modNotesTx">
        <pc:chgData name="嘓 郭" userId="d812a9b10cc2ad9b" providerId="LiveId" clId="{75D8DB80-DD80-4A55-93BB-ABBC8CD67ECD}" dt="2022-08-05T07:23:49.349" v="57" actId="6549"/>
        <pc:sldMkLst>
          <pc:docMk/>
          <pc:sldMk cId="303368981" sldId="281"/>
        </pc:sldMkLst>
      </pc:sldChg>
      <pc:sldChg chg="addSp delSp modSp del mod addAnim delAnim modNotesTx">
        <pc:chgData name="嘓 郭" userId="d812a9b10cc2ad9b" providerId="LiveId" clId="{75D8DB80-DD80-4A55-93BB-ABBC8CD67ECD}" dt="2022-08-05T07:31:23.998" v="70" actId="47"/>
        <pc:sldMkLst>
          <pc:docMk/>
          <pc:sldMk cId="3636824063" sldId="286"/>
        </pc:sldMkLst>
        <pc:graphicFrameChg chg="add del mod">
          <ac:chgData name="嘓 郭" userId="d812a9b10cc2ad9b" providerId="LiveId" clId="{75D8DB80-DD80-4A55-93BB-ABBC8CD67ECD}" dt="2022-08-05T07:30:57.464" v="67" actId="478"/>
          <ac:graphicFrameMkLst>
            <pc:docMk/>
            <pc:sldMk cId="3636824063" sldId="286"/>
            <ac:graphicFrameMk id="10" creationId="{94B7B466-4F0B-9FCA-86C4-171B0A08F46A}"/>
          </ac:graphicFrameMkLst>
        </pc:graphicFrameChg>
        <pc:picChg chg="add del">
          <ac:chgData name="嘓 郭" userId="d812a9b10cc2ad9b" providerId="LiveId" clId="{75D8DB80-DD80-4A55-93BB-ABBC8CD67ECD}" dt="2022-08-05T07:31:09.561" v="68" actId="478"/>
          <ac:picMkLst>
            <pc:docMk/>
            <pc:sldMk cId="3636824063" sldId="286"/>
            <ac:picMk id="8" creationId="{EB8426FF-E081-C674-0229-B7F70C4A41BC}"/>
          </ac:picMkLst>
        </pc:picChg>
      </pc:sldChg>
      <pc:sldChg chg="modNotesTx">
        <pc:chgData name="嘓 郭" userId="d812a9b10cc2ad9b" providerId="LiveId" clId="{75D8DB80-DD80-4A55-93BB-ABBC8CD67ECD}" dt="2022-08-05T07:32:00.959" v="71" actId="6549"/>
        <pc:sldMkLst>
          <pc:docMk/>
          <pc:sldMk cId="532540653" sldId="288"/>
        </pc:sldMkLst>
      </pc:sldChg>
      <pc:sldChg chg="modNotesTx">
        <pc:chgData name="嘓 郭" userId="d812a9b10cc2ad9b" providerId="LiveId" clId="{75D8DB80-DD80-4A55-93BB-ABBC8CD67ECD}" dt="2022-08-05T07:32:04.174" v="72" actId="6549"/>
        <pc:sldMkLst>
          <pc:docMk/>
          <pc:sldMk cId="2711400710" sldId="289"/>
        </pc:sldMkLst>
      </pc:sldChg>
      <pc:sldChg chg="modNotesTx">
        <pc:chgData name="嘓 郭" userId="d812a9b10cc2ad9b" providerId="LiveId" clId="{75D8DB80-DD80-4A55-93BB-ABBC8CD67ECD}" dt="2022-08-05T07:32:30.388" v="76" actId="6549"/>
        <pc:sldMkLst>
          <pc:docMk/>
          <pc:sldMk cId="2720671935" sldId="290"/>
        </pc:sldMkLst>
      </pc:sldChg>
      <pc:sldChg chg="modNotesTx">
        <pc:chgData name="嘓 郭" userId="d812a9b10cc2ad9b" providerId="LiveId" clId="{75D8DB80-DD80-4A55-93BB-ABBC8CD67ECD}" dt="2022-08-05T07:32:24.627" v="75" actId="6549"/>
        <pc:sldMkLst>
          <pc:docMk/>
          <pc:sldMk cId="466866723" sldId="291"/>
        </pc:sldMkLst>
      </pc:sldChg>
      <pc:sldChg chg="modNotesTx">
        <pc:chgData name="嘓 郭" userId="d812a9b10cc2ad9b" providerId="LiveId" clId="{75D8DB80-DD80-4A55-93BB-ABBC8CD67ECD}" dt="2022-08-05T07:32:19.225" v="74" actId="6549"/>
        <pc:sldMkLst>
          <pc:docMk/>
          <pc:sldMk cId="1584958971" sldId="292"/>
        </pc:sldMkLst>
      </pc:sldChg>
      <pc:sldChg chg="addSp delSp modSp mod modNotesTx">
        <pc:chgData name="嘓 郭" userId="d812a9b10cc2ad9b" providerId="LiveId" clId="{75D8DB80-DD80-4A55-93BB-ABBC8CD67ECD}" dt="2022-08-05T07:30:38.459" v="66" actId="20577"/>
        <pc:sldMkLst>
          <pc:docMk/>
          <pc:sldMk cId="4244359184" sldId="296"/>
        </pc:sldMkLst>
        <pc:spChg chg="add mod">
          <ac:chgData name="嘓 郭" userId="d812a9b10cc2ad9b" providerId="LiveId" clId="{75D8DB80-DD80-4A55-93BB-ABBC8CD67ECD}" dt="2022-08-05T07:23:49.401" v="65" actId="1035"/>
          <ac:spMkLst>
            <pc:docMk/>
            <pc:sldMk cId="4244359184" sldId="296"/>
            <ac:spMk id="11" creationId="{D8BD7AA4-8D90-5017-DDA4-0CF390B29428}"/>
          </ac:spMkLst>
        </pc:spChg>
        <pc:picChg chg="del mod">
          <ac:chgData name="嘓 郭" userId="d812a9b10cc2ad9b" providerId="LiveId" clId="{75D8DB80-DD80-4A55-93BB-ABBC8CD67ECD}" dt="2022-08-05T04:44:23.332" v="2" actId="478"/>
          <ac:picMkLst>
            <pc:docMk/>
            <pc:sldMk cId="4244359184" sldId="296"/>
            <ac:picMk id="7" creationId="{A1BFE08A-6F60-7AA6-1900-BB49FA6507E6}"/>
          </ac:picMkLst>
        </pc:picChg>
        <pc:picChg chg="add mod">
          <ac:chgData name="嘓 郭" userId="d812a9b10cc2ad9b" providerId="LiveId" clId="{75D8DB80-DD80-4A55-93BB-ABBC8CD67ECD}" dt="2022-08-05T04:44:20.542" v="1"/>
          <ac:picMkLst>
            <pc:docMk/>
            <pc:sldMk cId="4244359184" sldId="296"/>
            <ac:picMk id="9" creationId="{A0C2F585-0A08-CFD6-085A-852F10B63D90}"/>
          </ac:picMkLst>
        </pc:picChg>
      </pc:sldChg>
      <pc:sldChg chg="addSp delSp mod addAnim delAnim modNotesTx">
        <pc:chgData name="嘓 郭" userId="d812a9b10cc2ad9b" providerId="LiveId" clId="{75D8DB80-DD80-4A55-93BB-ABBC8CD67ECD}" dt="2022-08-05T07:32:36.885" v="77" actId="6549"/>
        <pc:sldMkLst>
          <pc:docMk/>
          <pc:sldMk cId="4273372501" sldId="302"/>
        </pc:sldMkLst>
        <pc:picChg chg="add del">
          <ac:chgData name="嘓 郭" userId="d812a9b10cc2ad9b" providerId="LiveId" clId="{75D8DB80-DD80-4A55-93BB-ABBC8CD67ECD}" dt="2022-08-05T07:31:12.527" v="69" actId="478"/>
          <ac:picMkLst>
            <pc:docMk/>
            <pc:sldMk cId="4273372501" sldId="302"/>
            <ac:picMk id="3" creationId="{66D42522-D7D4-1DB9-B305-3CC05595084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965868-8936-405B-867B-5FEB8C687A6C}" type="datetimeFigureOut">
              <a:rPr lang="zh-TW" altLang="en-US" smtClean="0"/>
              <a:t>2022/8/5</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87DA0C-DDAA-48F0-B2C9-9127FB253FDE}" type="slidenum">
              <a:rPr lang="zh-TW" altLang="en-US" smtClean="0"/>
              <a:t>‹#›</a:t>
            </a:fld>
            <a:endParaRPr lang="zh-TW" altLang="en-US"/>
          </a:p>
        </p:txBody>
      </p:sp>
    </p:spTree>
    <p:extLst>
      <p:ext uri="{BB962C8B-B14F-4D97-AF65-F5344CB8AC3E}">
        <p14:creationId xmlns:p14="http://schemas.microsoft.com/office/powerpoint/2010/main" val="312560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1</a:t>
            </a:fld>
            <a:endParaRPr lang="zh-TW" altLang="en-US"/>
          </a:p>
        </p:txBody>
      </p:sp>
    </p:spTree>
    <p:extLst>
      <p:ext uri="{BB962C8B-B14F-4D97-AF65-F5344CB8AC3E}">
        <p14:creationId xmlns:p14="http://schemas.microsoft.com/office/powerpoint/2010/main" val="195650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28</a:t>
            </a:fld>
            <a:endParaRPr lang="zh-TW" altLang="en-US"/>
          </a:p>
        </p:txBody>
      </p:sp>
    </p:spTree>
    <p:extLst>
      <p:ext uri="{BB962C8B-B14F-4D97-AF65-F5344CB8AC3E}">
        <p14:creationId xmlns:p14="http://schemas.microsoft.com/office/powerpoint/2010/main" val="2062505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32</a:t>
            </a:fld>
            <a:endParaRPr lang="zh-TW" altLang="en-US"/>
          </a:p>
        </p:txBody>
      </p:sp>
    </p:spTree>
    <p:extLst>
      <p:ext uri="{BB962C8B-B14F-4D97-AF65-F5344CB8AC3E}">
        <p14:creationId xmlns:p14="http://schemas.microsoft.com/office/powerpoint/2010/main" val="1354003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a:t>微學程規劃表</a:t>
            </a:r>
            <a:r>
              <a:rPr lang="en-US" altLang="zh-TW"/>
              <a:t>-</a:t>
            </a:r>
            <a:r>
              <a:rPr lang="zh-TW"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備註：若欄位不足可自行新增。教育大數據核心能力可參考</a:t>
            </a:r>
            <a:r>
              <a:rPr lang="zh-TW" altLang="zh-TW" sz="1800" kern="100">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1800" kern="100">
                <a:effectLst/>
                <a:latin typeface="Times New Roman" panose="02020603050405020304" pitchFamily="18" charset="0"/>
                <a:ea typeface="標楷體" panose="03000509000000000000" pitchFamily="65" charset="-120"/>
                <a:cs typeface="Times New Roman" panose="02020603050405020304" pitchFamily="18" charset="0"/>
              </a:rPr>
              <a:t>4</a:t>
            </a:r>
            <a:r>
              <a:rPr lang="zh-TW" altLang="zh-TW" sz="1800"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或自訂，於本表訂定完成以後，方可於「二、各開設科目之課程綱要</a:t>
            </a:r>
            <a:r>
              <a:rPr lang="en-US"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課程基本資料」中選用。</a:t>
            </a:r>
            <a:endParaRPr lang="zh-TW" alt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34</a:t>
            </a:fld>
            <a:endParaRPr lang="zh-TW" altLang="en-US"/>
          </a:p>
        </p:txBody>
      </p:sp>
    </p:spTree>
    <p:extLst>
      <p:ext uri="{BB962C8B-B14F-4D97-AF65-F5344CB8AC3E}">
        <p14:creationId xmlns:p14="http://schemas.microsoft.com/office/powerpoint/2010/main" val="3601362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35</a:t>
            </a:fld>
            <a:endParaRPr lang="zh-TW" altLang="en-US"/>
          </a:p>
        </p:txBody>
      </p:sp>
    </p:spTree>
    <p:extLst>
      <p:ext uri="{BB962C8B-B14F-4D97-AF65-F5344CB8AC3E}">
        <p14:creationId xmlns:p14="http://schemas.microsoft.com/office/powerpoint/2010/main" val="1273064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40</a:t>
            </a:fld>
            <a:endParaRPr lang="zh-TW" altLang="en-US"/>
          </a:p>
        </p:txBody>
      </p:sp>
    </p:spTree>
    <p:extLst>
      <p:ext uri="{BB962C8B-B14F-4D97-AF65-F5344CB8AC3E}">
        <p14:creationId xmlns:p14="http://schemas.microsoft.com/office/powerpoint/2010/main" val="961157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41</a:t>
            </a:fld>
            <a:endParaRPr lang="zh-TW" altLang="en-US"/>
          </a:p>
        </p:txBody>
      </p:sp>
    </p:spTree>
    <p:extLst>
      <p:ext uri="{BB962C8B-B14F-4D97-AF65-F5344CB8AC3E}">
        <p14:creationId xmlns:p14="http://schemas.microsoft.com/office/powerpoint/2010/main" val="754657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2</a:t>
            </a:fld>
            <a:endParaRPr lang="zh-TW" altLang="en-US"/>
          </a:p>
        </p:txBody>
      </p:sp>
    </p:spTree>
    <p:extLst>
      <p:ext uri="{BB962C8B-B14F-4D97-AF65-F5344CB8AC3E}">
        <p14:creationId xmlns:p14="http://schemas.microsoft.com/office/powerpoint/2010/main" val="125283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3</a:t>
            </a:fld>
            <a:endParaRPr lang="zh-TW" altLang="en-US"/>
          </a:p>
        </p:txBody>
      </p:sp>
    </p:spTree>
    <p:extLst>
      <p:ext uri="{BB962C8B-B14F-4D97-AF65-F5344CB8AC3E}">
        <p14:creationId xmlns:p14="http://schemas.microsoft.com/office/powerpoint/2010/main" val="7586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4</a:t>
            </a:fld>
            <a:endParaRPr lang="zh-TW" altLang="en-US"/>
          </a:p>
        </p:txBody>
      </p:sp>
    </p:spTree>
    <p:extLst>
      <p:ext uri="{BB962C8B-B14F-4D97-AF65-F5344CB8AC3E}">
        <p14:creationId xmlns:p14="http://schemas.microsoft.com/office/powerpoint/2010/main" val="6910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5</a:t>
            </a:fld>
            <a:endParaRPr lang="zh-TW" altLang="en-US"/>
          </a:p>
        </p:txBody>
      </p:sp>
    </p:spTree>
    <p:extLst>
      <p:ext uri="{BB962C8B-B14F-4D97-AF65-F5344CB8AC3E}">
        <p14:creationId xmlns:p14="http://schemas.microsoft.com/office/powerpoint/2010/main" val="100819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＊不限以上資料庫，預計年底有更多教育部開放資料，已核定之計畫書屆時可調整為以本部建置之教育大數據資料庫分析為主軸。</a:t>
            </a:r>
            <a:endParaRPr lang="zh-TW" alt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11</a:t>
            </a:fld>
            <a:endParaRPr lang="zh-TW" altLang="en-US"/>
          </a:p>
        </p:txBody>
      </p:sp>
    </p:spTree>
    <p:extLst>
      <p:ext uri="{BB962C8B-B14F-4D97-AF65-F5344CB8AC3E}">
        <p14:creationId xmlns:p14="http://schemas.microsoft.com/office/powerpoint/2010/main" val="236601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a:t>基礎課程與進階課程之範例</a:t>
            </a:r>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12</a:t>
            </a:fld>
            <a:endParaRPr lang="zh-TW" altLang="en-US"/>
          </a:p>
        </p:txBody>
      </p:sp>
    </p:spTree>
    <p:extLst>
      <p:ext uri="{BB962C8B-B14F-4D97-AF65-F5344CB8AC3E}">
        <p14:creationId xmlns:p14="http://schemas.microsoft.com/office/powerpoint/2010/main" val="4073848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a:t>基礎課程與進階課程之範例</a:t>
            </a:r>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15</a:t>
            </a:fld>
            <a:endParaRPr lang="zh-TW" altLang="en-US"/>
          </a:p>
        </p:txBody>
      </p:sp>
    </p:spTree>
    <p:extLst>
      <p:ext uri="{BB962C8B-B14F-4D97-AF65-F5344CB8AC3E}">
        <p14:creationId xmlns:p14="http://schemas.microsoft.com/office/powerpoint/2010/main" val="2609382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B87DA0C-DDAA-48F0-B2C9-9127FB253FDE}" type="slidenum">
              <a:rPr lang="zh-TW" altLang="en-US" smtClean="0"/>
              <a:t>18</a:t>
            </a:fld>
            <a:endParaRPr lang="zh-TW" altLang="en-US"/>
          </a:p>
        </p:txBody>
      </p:sp>
    </p:spTree>
    <p:extLst>
      <p:ext uri="{BB962C8B-B14F-4D97-AF65-F5344CB8AC3E}">
        <p14:creationId xmlns:p14="http://schemas.microsoft.com/office/powerpoint/2010/main" val="272735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0053DFFC-8437-415D-A5AB-96588F851A5A}" type="datetime1">
              <a:rPr lang="en-US" altLang="zh-TW" smtClean="0"/>
              <a:t>8/5/2022</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810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77EE69E-C287-4EA4-A657-F5DA90971935}" type="datetime1">
              <a:rPr lang="en-US" altLang="zh-TW" smtClean="0"/>
              <a:t>8/5/2022</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11" name="Slide Number Placeholder 5">
            <a:extLst>
              <a:ext uri="{FF2B5EF4-FFF2-40B4-BE49-F238E27FC236}">
                <a16:creationId xmlns:a16="http://schemas.microsoft.com/office/drawing/2014/main" id="{F8339004-7D0D-1142-B73F-21B6AC2355AC}"/>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3561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F317B7AE-5EF6-4555-90CF-10DC21383928}" type="datetime1">
              <a:rPr lang="en-US" altLang="zh-TW" smtClean="0"/>
              <a:t>8/5/2022</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7" name="Slide Number Placeholder 5">
            <a:extLst>
              <a:ext uri="{FF2B5EF4-FFF2-40B4-BE49-F238E27FC236}">
                <a16:creationId xmlns:a16="http://schemas.microsoft.com/office/drawing/2014/main" id="{6919FF6A-5DE6-9F92-0FF9-910EF1A530BF}"/>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3220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63F8C4E2-F96D-446B-8802-5BC28DE07FAB}" type="datetime1">
              <a:rPr lang="en-US" altLang="zh-TW" smtClean="0"/>
              <a:t>8/5/2022</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7" name="Slide Number Placeholder 5">
            <a:extLst>
              <a:ext uri="{FF2B5EF4-FFF2-40B4-BE49-F238E27FC236}">
                <a16:creationId xmlns:a16="http://schemas.microsoft.com/office/drawing/2014/main" id="{16B840E2-6443-CF2B-EF35-D8B97909A554}"/>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895423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BF1EF3E0-2BF2-4C07-BDB3-B59EAC097431}" type="datetime1">
              <a:rPr lang="en-US" altLang="zh-TW" smtClean="0"/>
              <a:t>8/5/2022</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1E066B65-8F75-5C25-AE97-9AD20C07EFA0}"/>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042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0862C1E0-F17E-44C8-894D-0AF8B0A0F412}" type="datetime1">
              <a:rPr lang="en-US" altLang="zh-TW" smtClean="0"/>
              <a:t>8/5/2022</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81E7F991-6ED4-3938-D0DC-7BDE21DAAC49}"/>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5693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302CC65E-B2F0-4BB1-A6F0-031E4AF0D8B0}" type="datetime1">
              <a:rPr lang="en-US" altLang="zh-TW" smtClean="0"/>
              <a:t>8/5/2022</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10" name="Slide Number Placeholder 5">
            <a:extLst>
              <a:ext uri="{FF2B5EF4-FFF2-40B4-BE49-F238E27FC236}">
                <a16:creationId xmlns:a16="http://schemas.microsoft.com/office/drawing/2014/main" id="{3EE498ED-4986-4C9C-0632-7E1612EFE43B}"/>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07286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65B4A2B2-CB62-493E-BC02-DA8FCCDEF666}" type="datetime1">
              <a:rPr lang="en-US" altLang="zh-TW" smtClean="0"/>
              <a:t>8/5/2022</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9204F9A7-B581-2785-4338-2FB72CA205A2}"/>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79301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5F2F18BB-8605-4039-8014-79B5FA10F405}" type="datetime1">
              <a:rPr lang="en-US" altLang="zh-TW" smtClean="0"/>
              <a:t>8/5/2022</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5" name="Slide Number Placeholder 5">
            <a:extLst>
              <a:ext uri="{FF2B5EF4-FFF2-40B4-BE49-F238E27FC236}">
                <a16:creationId xmlns:a16="http://schemas.microsoft.com/office/drawing/2014/main" id="{9F4128A3-05AD-BC18-17E0-A6C1250FDF5F}"/>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75626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00B30494-22A0-497C-9140-0F59A87EE3AB}" type="datetime1">
              <a:rPr lang="en-US" altLang="zh-TW" smtClean="0"/>
              <a:t>8/5/2022</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8" name="Slide Number Placeholder 5">
            <a:extLst>
              <a:ext uri="{FF2B5EF4-FFF2-40B4-BE49-F238E27FC236}">
                <a16:creationId xmlns:a16="http://schemas.microsoft.com/office/drawing/2014/main" id="{25D47A4C-6867-FFCB-07BE-C4BD8B363D28}"/>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07935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61233945-A9CA-440D-A756-A4C349F104FF}" type="datetime1">
              <a:rPr lang="en-US" altLang="zh-TW" smtClean="0"/>
              <a:t>8/5/2022</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8" name="Slide Number Placeholder 5">
            <a:extLst>
              <a:ext uri="{FF2B5EF4-FFF2-40B4-BE49-F238E27FC236}">
                <a16:creationId xmlns:a16="http://schemas.microsoft.com/office/drawing/2014/main" id="{8E5A8A0F-24DF-2FD0-EB5B-1E65F61AD644}"/>
              </a:ext>
            </a:extLst>
          </p:cNvPr>
          <p:cNvSpPr>
            <a:spLocks noGrp="1"/>
          </p:cNvSpPr>
          <p:nvPr>
            <p:ph type="sldNum" sz="quarter" idx="12"/>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22859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6715E0C7-06D4-40D0-B209-D2A5CF4B73CB}" type="datetime1">
              <a:rPr lang="en-US" altLang="zh-TW" smtClean="0"/>
              <a:t>8/5/2022</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9" name="Slide Number Placeholder 5">
            <a:extLst>
              <a:ext uri="{FF2B5EF4-FFF2-40B4-BE49-F238E27FC236}">
                <a16:creationId xmlns:a16="http://schemas.microsoft.com/office/drawing/2014/main" id="{E9CB5827-C1EC-081C-813B-C4E89E95048B}"/>
              </a:ext>
            </a:extLst>
          </p:cNvPr>
          <p:cNvSpPr>
            <a:spLocks noGrp="1"/>
          </p:cNvSpPr>
          <p:nvPr>
            <p:ph type="sldNum" sz="quarter" idx="4"/>
          </p:nvPr>
        </p:nvSpPr>
        <p:spPr>
          <a:xfrm>
            <a:off x="11309631" y="6408836"/>
            <a:ext cx="640080" cy="365125"/>
          </a:xfrm>
          <a:prstGeom prst="rect">
            <a:avLst/>
          </a:prstGeo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28391048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dt="0"/>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65AF1A-76FB-EBBB-ED2F-05DC4312863B}"/>
              </a:ext>
            </a:extLst>
          </p:cNvPr>
          <p:cNvSpPr>
            <a:spLocks noGrp="1"/>
          </p:cNvSpPr>
          <p:nvPr>
            <p:ph type="ctrTitle"/>
          </p:nvPr>
        </p:nvSpPr>
        <p:spPr>
          <a:xfrm>
            <a:off x="5831931" y="1087853"/>
            <a:ext cx="5797740" cy="1427920"/>
          </a:xfrm>
        </p:spPr>
        <p:txBody>
          <a:bodyPr anchor="b">
            <a:normAutofit/>
          </a:bodyPr>
          <a:lstStyle/>
          <a:p>
            <a:pPr algn="ctr"/>
            <a:r>
              <a:rPr lang="zh-TW" altLang="en-US" sz="3200" dirty="0">
                <a:latin typeface="標楷體" panose="03000509000000000000" pitchFamily="65" charset="-120"/>
                <a:ea typeface="標楷體" panose="03000509000000000000" pitchFamily="65" charset="-120"/>
              </a:rPr>
              <a:t>教育部教育大數據分析計畫</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教育大數據微學程徵件說明會</a:t>
            </a:r>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1</a:t>
            </a:fld>
            <a:endParaRPr lang="en-US"/>
          </a:p>
        </p:txBody>
      </p:sp>
      <p:sp>
        <p:nvSpPr>
          <p:cNvPr id="6" name="副標題 2">
            <a:extLst>
              <a:ext uri="{FF2B5EF4-FFF2-40B4-BE49-F238E27FC236}">
                <a16:creationId xmlns:a16="http://schemas.microsoft.com/office/drawing/2014/main" id="{4F4AEDCC-88E1-46E6-9C8E-508E2BE35CA6}"/>
              </a:ext>
            </a:extLst>
          </p:cNvPr>
          <p:cNvSpPr>
            <a:spLocks noGrp="1"/>
          </p:cNvSpPr>
          <p:nvPr>
            <p:ph type="subTitle" idx="1"/>
          </p:nvPr>
        </p:nvSpPr>
        <p:spPr>
          <a:xfrm>
            <a:off x="6096000" y="3269339"/>
            <a:ext cx="5533672" cy="2145778"/>
          </a:xfrm>
        </p:spPr>
        <p:txBody>
          <a:bodyPr vert="horz" lIns="91440" tIns="45720" rIns="91440" bIns="45720" rtlCol="0" anchor="t">
            <a:normAutofit fontScale="92500" lnSpcReduction="10000"/>
          </a:bodyPr>
          <a:lstStyle/>
          <a:p>
            <a:r>
              <a:rPr lang="zh-TW" altLang="en-US" dirty="0">
                <a:latin typeface="標楷體" panose="03000509000000000000" pitchFamily="65" charset="-120"/>
                <a:ea typeface="標楷體" panose="03000509000000000000" pitchFamily="65" charset="-120"/>
              </a:rPr>
              <a:t>指導單位：</a:t>
            </a:r>
            <a:endParaRPr lang="en-US" altLang="zh-TW" dirty="0">
              <a:latin typeface="標楷體" panose="03000509000000000000" pitchFamily="65" charset="-120"/>
              <a:ea typeface="標楷體" panose="03000509000000000000" pitchFamily="65" charset="-120"/>
            </a:endParaRPr>
          </a:p>
          <a:p>
            <a:pPr algn="r"/>
            <a:r>
              <a:rPr lang="zh-TW" altLang="en-US" dirty="0">
                <a:latin typeface="標楷體" panose="03000509000000000000" pitchFamily="65" charset="-120"/>
                <a:ea typeface="標楷體" panose="03000509000000000000" pitchFamily="65" charset="-120"/>
              </a:rPr>
              <a:t>教育部資訊及科技教育司</a:t>
            </a:r>
          </a:p>
          <a:p>
            <a:r>
              <a:rPr lang="zh-TW" altLang="en-US" dirty="0">
                <a:latin typeface="標楷體" panose="03000509000000000000" pitchFamily="65" charset="-120"/>
                <a:ea typeface="標楷體" panose="03000509000000000000" pitchFamily="65" charset="-120"/>
              </a:rPr>
              <a:t>主辦單位：</a:t>
            </a:r>
            <a:endParaRPr lang="en-US" altLang="zh-TW" dirty="0">
              <a:latin typeface="標楷體" panose="03000509000000000000" pitchFamily="65" charset="-120"/>
              <a:ea typeface="標楷體" panose="03000509000000000000" pitchFamily="65" charset="-120"/>
            </a:endParaRPr>
          </a:p>
          <a:p>
            <a:pPr algn="r"/>
            <a:r>
              <a:rPr lang="zh-TW" altLang="en-US" dirty="0">
                <a:latin typeface="標楷體" panose="03000509000000000000" pitchFamily="65" charset="-120"/>
                <a:ea typeface="標楷體" panose="03000509000000000000" pitchFamily="65" charset="-120"/>
              </a:rPr>
              <a:t>教育大數據分析計畫辦公室</a:t>
            </a:r>
            <a:endParaRPr lang="en-US" altLang="zh-TW" dirty="0">
              <a:latin typeface="標楷體" panose="03000509000000000000" pitchFamily="65" charset="-120"/>
              <a:ea typeface="標楷體" panose="03000509000000000000" pitchFamily="65" charset="-120"/>
            </a:endParaRPr>
          </a:p>
          <a:p>
            <a:pPr algn="r"/>
            <a:r>
              <a:rPr lang="zh-TW" altLang="en-US" dirty="0">
                <a:latin typeface="標楷體" panose="03000509000000000000" pitchFamily="65" charset="-120"/>
                <a:ea typeface="標楷體" panose="03000509000000000000" pitchFamily="65" charset="-120"/>
              </a:rPr>
              <a:t>教育大數據微學程分項辦公室</a:t>
            </a:r>
          </a:p>
        </p:txBody>
      </p:sp>
      <p:pic>
        <p:nvPicPr>
          <p:cNvPr id="7" name="圖片 6">
            <a:extLst>
              <a:ext uri="{FF2B5EF4-FFF2-40B4-BE49-F238E27FC236}">
                <a16:creationId xmlns:a16="http://schemas.microsoft.com/office/drawing/2014/main" id="{D0E095F7-C40F-013F-065A-C61963A1D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4656" y="4712872"/>
            <a:ext cx="1057275" cy="1057275"/>
          </a:xfrm>
          <a:prstGeom prst="rect">
            <a:avLst/>
          </a:prstGeom>
        </p:spPr>
      </p:pic>
      <p:sp>
        <p:nvSpPr>
          <p:cNvPr id="8" name="文字方塊 7">
            <a:extLst>
              <a:ext uri="{FF2B5EF4-FFF2-40B4-BE49-F238E27FC236}">
                <a16:creationId xmlns:a16="http://schemas.microsoft.com/office/drawing/2014/main" id="{FADA265A-09A1-970E-B55A-186312BC357B}"/>
              </a:ext>
            </a:extLst>
          </p:cNvPr>
          <p:cNvSpPr txBox="1"/>
          <p:nvPr/>
        </p:nvSpPr>
        <p:spPr>
          <a:xfrm>
            <a:off x="4335303" y="5727310"/>
            <a:ext cx="3061960" cy="369332"/>
          </a:xfrm>
          <a:prstGeom prst="rect">
            <a:avLst/>
          </a:prstGeom>
          <a:noFill/>
          <a:ln w="38100">
            <a:noFill/>
          </a:ln>
        </p:spPr>
        <p:txBody>
          <a:bodyPr wrap="square" rtlCol="0">
            <a:spAutoFit/>
          </a:bodyPr>
          <a:lstStyle/>
          <a:p>
            <a:pPr algn="ctr"/>
            <a:r>
              <a:rPr lang="zh-TW" altLang="en-US" dirty="0">
                <a:highlight>
                  <a:srgbClr val="FFFF00"/>
                </a:highlight>
                <a:latin typeface="標楷體" panose="03000509000000000000" pitchFamily="65" charset="-120"/>
                <a:ea typeface="標楷體" panose="03000509000000000000" pitchFamily="65" charset="-120"/>
              </a:rPr>
              <a:t>請掃描</a:t>
            </a:r>
            <a:r>
              <a:rPr lang="en-US" altLang="zh-TW" dirty="0">
                <a:highlight>
                  <a:srgbClr val="FFFF00"/>
                </a:highlight>
                <a:latin typeface="標楷體" panose="03000509000000000000" pitchFamily="65" charset="-120"/>
                <a:ea typeface="標楷體" panose="03000509000000000000" pitchFamily="65" charset="-120"/>
              </a:rPr>
              <a:t>QR Code</a:t>
            </a:r>
            <a:r>
              <a:rPr lang="zh-TW" altLang="en-US" dirty="0">
                <a:highlight>
                  <a:srgbClr val="FFFF00"/>
                </a:highlight>
                <a:latin typeface="標楷體" panose="03000509000000000000" pitchFamily="65" charset="-120"/>
                <a:ea typeface="標楷體" panose="03000509000000000000" pitchFamily="65" charset="-120"/>
              </a:rPr>
              <a:t>填寫報到連結</a:t>
            </a:r>
          </a:p>
        </p:txBody>
      </p:sp>
    </p:spTree>
    <p:extLst>
      <p:ext uri="{BB962C8B-B14F-4D97-AF65-F5344CB8AC3E}">
        <p14:creationId xmlns:p14="http://schemas.microsoft.com/office/powerpoint/2010/main" val="427337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700"/>
                                        <p:tgtEl>
                                          <p:spTgt spid="6">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700"/>
                                        <p:tgtEl>
                                          <p:spTgt spid="6">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700"/>
                                        <p:tgtEl>
                                          <p:spTgt spid="6">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700"/>
                                        <p:tgtEl>
                                          <p:spTgt spid="6">
                                            <p:txEl>
                                              <p:pRg st="3" end="3"/>
                                            </p:txEl>
                                          </p:spTgt>
                                        </p:tgtEl>
                                      </p:cBhvr>
                                    </p:animEffect>
                                  </p:childTnLst>
                                </p:cTn>
                              </p:par>
                              <p:par>
                                <p:cTn id="20" presetID="10" presetClass="entr" presetSubtype="0" fill="hold" grpId="0" nodeType="withEffect">
                                  <p:stCondLst>
                                    <p:cond delay="1500"/>
                                  </p:stCondLst>
                                  <p:iterate>
                                    <p:tmPct val="10000"/>
                                  </p:iterate>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7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4F955504-9FB7-121B-9713-2DC2BE002F9C}"/>
              </a:ext>
            </a:extLst>
          </p:cNvPr>
          <p:cNvSpPr>
            <a:spLocks noGrp="1"/>
          </p:cNvSpPr>
          <p:nvPr>
            <p:ph idx="1"/>
          </p:nvPr>
        </p:nvSpPr>
        <p:spPr>
          <a:xfrm>
            <a:off x="731520" y="960120"/>
            <a:ext cx="10789920" cy="4888991"/>
          </a:xfrm>
        </p:spPr>
        <p:txBody>
          <a:bodyPr>
            <a:normAutofit lnSpcReduction="10000"/>
          </a:bodyPr>
          <a:lstStyle/>
          <a:p>
            <a:r>
              <a:rPr lang="zh-TW" altLang="en-US" sz="2800" dirty="0">
                <a:latin typeface="標楷體" panose="03000509000000000000" pitchFamily="65" charset="-120"/>
                <a:ea typeface="標楷體" panose="03000509000000000000" pitchFamily="65" charset="-120"/>
              </a:rPr>
              <a:t>    實務課程的部分是指與相關產業合作，進行產業實習或者邀請產業講師共授，</a:t>
            </a:r>
            <a:r>
              <a:rPr lang="zh-TW" altLang="en-US" sz="2800" dirty="0">
                <a:solidFill>
                  <a:srgbClr val="FF0000"/>
                </a:solidFill>
                <a:latin typeface="標楷體" panose="03000509000000000000" pitchFamily="65" charset="-120"/>
                <a:ea typeface="標楷體" panose="03000509000000000000" pitchFamily="65" charset="-120"/>
              </a:rPr>
              <a:t>學分數由各校進行規劃</a:t>
            </a:r>
            <a:r>
              <a:rPr lang="zh-TW" altLang="en-US" sz="2800" dirty="0">
                <a:latin typeface="標楷體" panose="03000509000000000000" pitchFamily="65" charset="-120"/>
                <a:ea typeface="標楷體" panose="03000509000000000000" pitchFamily="65" charset="-120"/>
              </a:rPr>
              <a:t>，促進教育大數據微學程的修業學生，可以善用教育部開放的大數據或其他產業或單位可以取得的教育數據，與產業鏈結以培養實戰經驗，進一步指導學生可以將專案作業實作成果，</a:t>
            </a:r>
            <a:r>
              <a:rPr lang="zh-TW" altLang="en-US" sz="2800" dirty="0">
                <a:solidFill>
                  <a:srgbClr val="FF0000"/>
                </a:solidFill>
                <a:latin typeface="標楷體" panose="03000509000000000000" pitchFamily="65" charset="-120"/>
                <a:ea typeface="標楷體" panose="03000509000000000000" pitchFamily="65" charset="-120"/>
              </a:rPr>
              <a:t>報名參加產業相關競賽活動</a:t>
            </a:r>
            <a:r>
              <a:rPr lang="zh-TW" altLang="en-US" sz="2800" dirty="0">
                <a:latin typeface="標楷體" panose="03000509000000000000" pitchFamily="65" charset="-120"/>
                <a:ea typeface="標楷體" panose="03000509000000000000" pitchFamily="65" charset="-120"/>
              </a:rPr>
              <a:t>，或者</a:t>
            </a:r>
            <a:r>
              <a:rPr lang="zh-TW" altLang="en-US" sz="2800" dirty="0">
                <a:solidFill>
                  <a:srgbClr val="FF0000"/>
                </a:solidFill>
                <a:latin typeface="標楷體" panose="03000509000000000000" pitchFamily="65" charset="-120"/>
                <a:ea typeface="標楷體" panose="03000509000000000000" pitchFamily="65" charset="-120"/>
              </a:rPr>
              <a:t>引導學生專題成果來實際回應教育現況或問題於研討會中發表</a:t>
            </a:r>
            <a:r>
              <a:rPr lang="zh-TW" altLang="en-US"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    不同的申請單位依據自校特色以教育背景或者理工背景進行課程發展，經過基礎理論和工具的學習之後，了解數位學習之發展進程和教育大數據之基礎概念與應用。進入進階課程完成教育大數據資料庫之專題製作，了解學習分析常用模型與模型實作。最後界接產業合作之實務學習，最後成為能從事教育大數據學術研究之人才，和實務工作的專業人才。</a:t>
            </a:r>
          </a:p>
          <a:p>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E2B0B890-0EC5-C7AF-CB01-BC2E26AF70C1}"/>
              </a:ext>
            </a:extLst>
          </p:cNvPr>
          <p:cNvSpPr>
            <a:spLocks noGrp="1"/>
          </p:cNvSpPr>
          <p:nvPr>
            <p:ph type="sldNum" sz="quarter" idx="12"/>
          </p:nvPr>
        </p:nvSpPr>
        <p:spPr/>
        <p:txBody>
          <a:bodyPr/>
          <a:lstStyle/>
          <a:p>
            <a:fld id="{60553ECD-7F6D-420D-93CA-D8D15EB427AC}" type="slidenum">
              <a:rPr lang="en-US" smtClean="0"/>
              <a:t>10</a:t>
            </a:fld>
            <a:endParaRPr lang="en-US"/>
          </a:p>
        </p:txBody>
      </p:sp>
    </p:spTree>
    <p:extLst>
      <p:ext uri="{BB962C8B-B14F-4D97-AF65-F5344CB8AC3E}">
        <p14:creationId xmlns:p14="http://schemas.microsoft.com/office/powerpoint/2010/main" val="367235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CE71A91-CAE1-238D-2918-0C66E753C99B}"/>
              </a:ext>
            </a:extLst>
          </p:cNvPr>
          <p:cNvSpPr>
            <a:spLocks noGrp="1"/>
          </p:cNvSpPr>
          <p:nvPr>
            <p:ph type="sldNum" sz="quarter" idx="12"/>
          </p:nvPr>
        </p:nvSpPr>
        <p:spPr/>
        <p:txBody>
          <a:bodyPr/>
          <a:lstStyle/>
          <a:p>
            <a:fld id="{60553ECD-7F6D-420D-93CA-D8D15EB427AC}" type="slidenum">
              <a:rPr lang="en-US" smtClean="0"/>
              <a:t>11</a:t>
            </a:fld>
            <a:endParaRPr lang="en-US"/>
          </a:p>
        </p:txBody>
      </p:sp>
      <p:sp>
        <p:nvSpPr>
          <p:cNvPr id="6" name="文字方塊 5">
            <a:extLst>
              <a:ext uri="{FF2B5EF4-FFF2-40B4-BE49-F238E27FC236}">
                <a16:creationId xmlns:a16="http://schemas.microsoft.com/office/drawing/2014/main" id="{4CF764A7-01D3-6E97-10B3-E4F8A8AF5AFD}"/>
              </a:ext>
            </a:extLst>
          </p:cNvPr>
          <p:cNvSpPr txBox="1"/>
          <p:nvPr/>
        </p:nvSpPr>
        <p:spPr>
          <a:xfrm>
            <a:off x="4450080" y="53559"/>
            <a:ext cx="1234440" cy="369332"/>
          </a:xfrm>
          <a:prstGeom prst="rect">
            <a:avLst/>
          </a:prstGeom>
          <a:noFill/>
        </p:spPr>
        <p:txBody>
          <a:bodyPr wrap="square">
            <a:spAutoFit/>
          </a:bodyPr>
          <a:lstStyle/>
          <a:p>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1800" dirty="0">
                <a:solidFill>
                  <a:srgbClr val="000000"/>
                </a:solidFill>
                <a:effectLst/>
                <a:latin typeface="Times New Roman" panose="02020603050405020304" pitchFamily="18" charset="0"/>
                <a:ea typeface="標楷體" panose="03000509000000000000" pitchFamily="65" charset="-120"/>
              </a:rPr>
              <a:t>3</a:t>
            </a:r>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graphicFrame>
        <p:nvGraphicFramePr>
          <p:cNvPr id="7" name="表格 6">
            <a:extLst>
              <a:ext uri="{FF2B5EF4-FFF2-40B4-BE49-F238E27FC236}">
                <a16:creationId xmlns:a16="http://schemas.microsoft.com/office/drawing/2014/main" id="{2AFFE491-8DF2-293A-B474-A5BDCD2EF5F2}"/>
              </a:ext>
            </a:extLst>
          </p:cNvPr>
          <p:cNvGraphicFramePr>
            <a:graphicFrameLocks noGrp="1"/>
          </p:cNvGraphicFramePr>
          <p:nvPr>
            <p:extLst>
              <p:ext uri="{D42A27DB-BD31-4B8C-83A1-F6EECF244321}">
                <p14:modId xmlns:p14="http://schemas.microsoft.com/office/powerpoint/2010/main" val="1840936341"/>
              </p:ext>
            </p:extLst>
          </p:nvPr>
        </p:nvGraphicFramePr>
        <p:xfrm>
          <a:off x="520060" y="892459"/>
          <a:ext cx="5164460" cy="5881502"/>
        </p:xfrm>
        <a:graphic>
          <a:graphicData uri="http://schemas.openxmlformats.org/drawingml/2006/table">
            <a:tbl>
              <a:tblPr firstRow="1" firstCol="1" bandRow="1"/>
              <a:tblGrid>
                <a:gridCol w="2170128">
                  <a:extLst>
                    <a:ext uri="{9D8B030D-6E8A-4147-A177-3AD203B41FA5}">
                      <a16:colId xmlns:a16="http://schemas.microsoft.com/office/drawing/2014/main" val="2968630752"/>
                    </a:ext>
                  </a:extLst>
                </a:gridCol>
                <a:gridCol w="2994332">
                  <a:extLst>
                    <a:ext uri="{9D8B030D-6E8A-4147-A177-3AD203B41FA5}">
                      <a16:colId xmlns:a16="http://schemas.microsoft.com/office/drawing/2014/main" val="1968781364"/>
                    </a:ext>
                  </a:extLst>
                </a:gridCol>
              </a:tblGrid>
              <a:tr h="186111">
                <a:tc>
                  <a:txBody>
                    <a:bodyPr/>
                    <a:lstStyle/>
                    <a:p>
                      <a:pPr algn="ct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機關</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網址</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96839632"/>
                  </a:ext>
                </a:extLst>
              </a:tr>
              <a:tr h="290514">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教育雲</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eduLRS</a:t>
                      </a: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學習行為資料庫</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https://pads.moe.edu.tw/</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068112"/>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臺灣學生學習成就評量資料庫</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(Taiwan Assessment of Student Achievement, TASA)</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https://tasal.naer.edu.tw/tasa</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753210"/>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台灣教育長期追蹤資料庫</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(Taiwan Education Panel Survey, TEPS)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http://srda.sinica.edu.tw/browsingbydatatype_result.php?category=surveymethod&amp;type=2&amp;csid=7</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153447"/>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「台灣教育長期追蹤資料庫」後續調查</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(TEPS-B)</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http://srda.sinica.edu.tw/browsingbydatatype_result.php?category=surveymethod&amp;type=2&amp;csid=20</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5254718"/>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特殊教育長期追蹤資料庫</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(Special Needs Education Longitudinal Study, SNELS)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http://srda.sinica.edu.tw/browsingbydatatype_result.php?category=surveymethod&amp;type=2&amp;csid=18</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013454"/>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國家教育研究資料庫</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(National Education Research Data Archive, NERDA)</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https://www.naer.edu.tw/PageDoc/Detail?fid=440&amp;id=3491</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6037261"/>
                  </a:ext>
                </a:extLst>
              </a:tr>
              <a:tr h="581032">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臺灣後期中等教育長期追蹤資料庫</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(Taiwan Upper Secondary Education Database)</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https://use-database.cher.ntnu.edu.tw/used/</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922467"/>
                  </a:ext>
                </a:extLst>
              </a:tr>
              <a:tr h="435773">
                <a:tc>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各級學校學生運動參與情形調查</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https://srda.sinica.edu.tw/browsingbydatatype_result.php?category=surveymethod&amp;type=4&amp;typeb=013&amp;csid=126</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357483"/>
                  </a:ext>
                </a:extLst>
              </a:tr>
              <a:tr h="186111">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Datashop</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https://datashop.memphis.edu/</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465171"/>
                  </a:ext>
                </a:extLst>
              </a:tr>
              <a:tr h="435773">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Newfoundland Labrador (Cnanadat) Download a Database of K-12 Schools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https://www.gov.nl.ca/education/faq/schooldatabase/</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468415"/>
                  </a:ext>
                </a:extLst>
              </a:tr>
              <a:tr h="290514">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NCES national center for education statistics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https://nces.ed.gov/</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3577849"/>
                  </a:ext>
                </a:extLst>
              </a:tr>
              <a:tr h="290514">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Kaggle</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https://www.kaggle.com/junyiacademy/datasets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314999"/>
                  </a:ext>
                </a:extLst>
              </a:tr>
              <a:tr h="290514">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THE WORLD BANK</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Education Statistics (EdStats)</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https://datatopics.worldbank.org/education/home</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093919"/>
                  </a:ext>
                </a:extLst>
              </a:tr>
              <a:tr h="290514">
                <a:tc>
                  <a:txBody>
                    <a:bodyPr/>
                    <a:lstStyle/>
                    <a:p>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California Department of Education</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1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https://www.cde.ca.gov/ds/ad/downloadabledata.asp</a:t>
                      </a:r>
                      <a:endPar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5691" marR="256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066313"/>
                  </a:ext>
                </a:extLst>
              </a:tr>
            </a:tbl>
          </a:graphicData>
        </a:graphic>
      </p:graphicFrame>
      <p:sp>
        <p:nvSpPr>
          <p:cNvPr id="8" name="文字方塊 7">
            <a:extLst>
              <a:ext uri="{FF2B5EF4-FFF2-40B4-BE49-F238E27FC236}">
                <a16:creationId xmlns:a16="http://schemas.microsoft.com/office/drawing/2014/main" id="{E520FF49-4C17-9B3C-F48D-F1CB95415E13}"/>
              </a:ext>
            </a:extLst>
          </p:cNvPr>
          <p:cNvSpPr txBox="1"/>
          <p:nvPr/>
        </p:nvSpPr>
        <p:spPr>
          <a:xfrm>
            <a:off x="10395231" y="40105"/>
            <a:ext cx="1234440" cy="369332"/>
          </a:xfrm>
          <a:prstGeom prst="rect">
            <a:avLst/>
          </a:prstGeom>
          <a:noFill/>
        </p:spPr>
        <p:txBody>
          <a:bodyPr wrap="square">
            <a:spAutoFit/>
          </a:bodyPr>
          <a:lstStyle/>
          <a:p>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sp>
        <p:nvSpPr>
          <p:cNvPr id="10" name="文字方塊 9">
            <a:extLst>
              <a:ext uri="{FF2B5EF4-FFF2-40B4-BE49-F238E27FC236}">
                <a16:creationId xmlns:a16="http://schemas.microsoft.com/office/drawing/2014/main" id="{7B4F25E7-04FA-F213-3F68-8D53173AB8AB}"/>
              </a:ext>
            </a:extLst>
          </p:cNvPr>
          <p:cNvSpPr txBox="1"/>
          <p:nvPr/>
        </p:nvSpPr>
        <p:spPr>
          <a:xfrm>
            <a:off x="520060" y="523127"/>
            <a:ext cx="2377440" cy="369332"/>
          </a:xfrm>
          <a:prstGeom prst="rect">
            <a:avLst/>
          </a:prstGeom>
          <a:noFill/>
        </p:spPr>
        <p:txBody>
          <a:bodyPr wrap="square">
            <a:spAutoFit/>
          </a:bodyPr>
          <a:lstStyle/>
          <a:p>
            <a:r>
              <a:rPr lang="zh-TW" altLang="en-US" dirty="0">
                <a:latin typeface="標楷體" panose="03000509000000000000" pitchFamily="65" charset="-120"/>
                <a:ea typeface="標楷體" panose="03000509000000000000" pitchFamily="65" charset="-120"/>
              </a:rPr>
              <a:t>開放資料來源參考表</a:t>
            </a:r>
          </a:p>
        </p:txBody>
      </p:sp>
      <p:graphicFrame>
        <p:nvGraphicFramePr>
          <p:cNvPr id="11" name="表格 11">
            <a:extLst>
              <a:ext uri="{FF2B5EF4-FFF2-40B4-BE49-F238E27FC236}">
                <a16:creationId xmlns:a16="http://schemas.microsoft.com/office/drawing/2014/main" id="{1E1BDAC0-1359-4A47-6830-163EF02A7AC7}"/>
              </a:ext>
            </a:extLst>
          </p:cNvPr>
          <p:cNvGraphicFramePr>
            <a:graphicFrameLocks noGrp="1"/>
          </p:cNvGraphicFramePr>
          <p:nvPr>
            <p:extLst>
              <p:ext uri="{D42A27DB-BD31-4B8C-83A1-F6EECF244321}">
                <p14:modId xmlns:p14="http://schemas.microsoft.com/office/powerpoint/2010/main" val="3105018793"/>
              </p:ext>
            </p:extLst>
          </p:nvPr>
        </p:nvGraphicFramePr>
        <p:xfrm>
          <a:off x="6096000" y="1298786"/>
          <a:ext cx="5745480" cy="4815840"/>
        </p:xfrm>
        <a:graphic>
          <a:graphicData uri="http://schemas.openxmlformats.org/drawingml/2006/table">
            <a:tbl>
              <a:tblPr firstRow="1" bandRow="1">
                <a:tableStyleId>{5C22544A-7EE6-4342-B048-85BDC9FD1C3A}</a:tableStyleId>
              </a:tblPr>
              <a:tblGrid>
                <a:gridCol w="5745480">
                  <a:extLst>
                    <a:ext uri="{9D8B030D-6E8A-4147-A177-3AD203B41FA5}">
                      <a16:colId xmlns:a16="http://schemas.microsoft.com/office/drawing/2014/main" val="3201033393"/>
                    </a:ext>
                  </a:extLst>
                </a:gridCol>
              </a:tblGrid>
              <a:tr h="4690534">
                <a:tc>
                  <a:txBody>
                    <a:bodyPr/>
                    <a:lstStyle/>
                    <a:p>
                      <a:pPr algn="ctr"/>
                      <a:r>
                        <a:rPr lang="zh-TW" altLang="zh-TW" sz="28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教育大數據核心能力</a:t>
                      </a:r>
                      <a:endParaRPr lang="zh-TW" alt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ct val="150000"/>
                        </a:lnSpc>
                        <a:buFont typeface="+mj-lt"/>
                        <a:buAutoNum type="arabicPeriod"/>
                      </a:pPr>
                      <a:r>
                        <a:rPr lang="zh-TW" altLang="zh-TW" sz="24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能了解教育大數據之基礎概念與在數位學習上的應用。</a:t>
                      </a:r>
                      <a:endParaRPr lang="zh-TW" altLang="zh-TW" sz="2000" b="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ct val="150000"/>
                        </a:lnSpc>
                        <a:buFont typeface="+mj-lt"/>
                        <a:buAutoNum type="arabicPeriod"/>
                      </a:pPr>
                      <a:r>
                        <a:rPr lang="zh-TW" altLang="zh-TW" sz="24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能撰寫程式語言或應用軟體進行教育大數據分析。</a:t>
                      </a:r>
                      <a:endParaRPr lang="zh-TW" altLang="zh-TW" sz="2000" b="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ct val="150000"/>
                        </a:lnSpc>
                        <a:buFont typeface="+mj-lt"/>
                        <a:buAutoNum type="arabicPeriod"/>
                      </a:pPr>
                      <a:r>
                        <a:rPr lang="zh-TW" altLang="zh-TW" sz="24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能使用適當的大數據分析方法模型解決教育相關問題。</a:t>
                      </a:r>
                      <a:endParaRPr lang="en-US" altLang="zh-TW" sz="2400" b="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ct val="150000"/>
                        </a:lnSpc>
                        <a:buFont typeface="+mj-lt"/>
                        <a:buAutoNum type="arabicPeriod"/>
                      </a:pPr>
                      <a:endParaRPr lang="zh-TW" altLang="zh-TW" sz="2000" b="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altLang="zh-TW" sz="18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＊上述三點為必要核心能力，可依據各申請案課程地圖增列各校教育大數據微學程核心能力。</a:t>
                      </a:r>
                      <a:endParaRPr lang="zh-TW" altLang="en-US" sz="32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7456181"/>
                  </a:ext>
                </a:extLst>
              </a:tr>
            </a:tbl>
          </a:graphicData>
        </a:graphic>
      </p:graphicFrame>
    </p:spTree>
    <p:extLst>
      <p:ext uri="{BB962C8B-B14F-4D97-AF65-F5344CB8AC3E}">
        <p14:creationId xmlns:p14="http://schemas.microsoft.com/office/powerpoint/2010/main" val="303368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88D92343-7610-ACAC-5DF1-6B011351D7CC}"/>
              </a:ext>
            </a:extLst>
          </p:cNvPr>
          <p:cNvSpPr>
            <a:spLocks noGrp="1"/>
          </p:cNvSpPr>
          <p:nvPr>
            <p:ph type="sldNum" sz="quarter" idx="12"/>
          </p:nvPr>
        </p:nvSpPr>
        <p:spPr/>
        <p:txBody>
          <a:bodyPr/>
          <a:lstStyle/>
          <a:p>
            <a:fld id="{60553ECD-7F6D-420D-93CA-D8D15EB427AC}" type="slidenum">
              <a:rPr lang="en-US" smtClean="0"/>
              <a:t>12</a:t>
            </a:fld>
            <a:endParaRPr lang="en-US"/>
          </a:p>
        </p:txBody>
      </p:sp>
      <p:pic>
        <p:nvPicPr>
          <p:cNvPr id="3" name="圖片 2" descr="一張含有 桌 的圖片&#10;&#10;自動產生的描述">
            <a:extLst>
              <a:ext uri="{FF2B5EF4-FFF2-40B4-BE49-F238E27FC236}">
                <a16:creationId xmlns:a16="http://schemas.microsoft.com/office/drawing/2014/main" id="{81C835B3-F9FC-42BE-3F04-8FF73BBEE8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5210" y="2309445"/>
            <a:ext cx="6453158" cy="3046168"/>
          </a:xfrm>
          <a:prstGeom prst="rect">
            <a:avLst/>
          </a:prstGeom>
        </p:spPr>
      </p:pic>
      <p:pic>
        <p:nvPicPr>
          <p:cNvPr id="6" name="圖片 5" descr="一張含有 桌 的圖片&#10;&#10;自動產生的描述">
            <a:extLst>
              <a:ext uri="{FF2B5EF4-FFF2-40B4-BE49-F238E27FC236}">
                <a16:creationId xmlns:a16="http://schemas.microsoft.com/office/drawing/2014/main" id="{38833CD6-E6EB-7CAE-DB1F-EED32BAC0B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32" y="815778"/>
            <a:ext cx="5893567" cy="4862919"/>
          </a:xfrm>
          <a:prstGeom prst="rect">
            <a:avLst/>
          </a:prstGeom>
        </p:spPr>
      </p:pic>
      <p:sp>
        <p:nvSpPr>
          <p:cNvPr id="11" name="文字方塊 10">
            <a:extLst>
              <a:ext uri="{FF2B5EF4-FFF2-40B4-BE49-F238E27FC236}">
                <a16:creationId xmlns:a16="http://schemas.microsoft.com/office/drawing/2014/main" id="{AC8BA74F-F27B-5BC8-95D7-6D6A416BBF6F}"/>
              </a:ext>
            </a:extLst>
          </p:cNvPr>
          <p:cNvSpPr txBox="1"/>
          <p:nvPr/>
        </p:nvSpPr>
        <p:spPr>
          <a:xfrm>
            <a:off x="4732759" y="130730"/>
            <a:ext cx="1234440" cy="369332"/>
          </a:xfrm>
          <a:prstGeom prst="rect">
            <a:avLst/>
          </a:prstGeom>
          <a:noFill/>
        </p:spPr>
        <p:txBody>
          <a:bodyPr wrap="square">
            <a:spAutoFit/>
          </a:bodyPr>
          <a:lstStyle/>
          <a:p>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5</a:t>
            </a:r>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spTree>
    <p:extLst>
      <p:ext uri="{BB962C8B-B14F-4D97-AF65-F5344CB8AC3E}">
        <p14:creationId xmlns:p14="http://schemas.microsoft.com/office/powerpoint/2010/main" val="142749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1C0AE660-5842-5FCD-0A82-E60F5A055486}"/>
              </a:ext>
            </a:extLst>
          </p:cNvPr>
          <p:cNvSpPr>
            <a:spLocks noGrp="1"/>
          </p:cNvSpPr>
          <p:nvPr>
            <p:ph type="sldNum" sz="quarter" idx="12"/>
          </p:nvPr>
        </p:nvSpPr>
        <p:spPr/>
        <p:txBody>
          <a:bodyPr/>
          <a:lstStyle/>
          <a:p>
            <a:fld id="{60553ECD-7F6D-420D-93CA-D8D15EB427AC}" type="slidenum">
              <a:rPr lang="en-US" smtClean="0"/>
              <a:t>13</a:t>
            </a:fld>
            <a:endParaRPr lang="en-US"/>
          </a:p>
        </p:txBody>
      </p:sp>
      <p:pic>
        <p:nvPicPr>
          <p:cNvPr id="6" name="圖片 5" descr="一張含有 桌 的圖片&#10;&#10;自動產生的描述">
            <a:extLst>
              <a:ext uri="{FF2B5EF4-FFF2-40B4-BE49-F238E27FC236}">
                <a16:creationId xmlns:a16="http://schemas.microsoft.com/office/drawing/2014/main" id="{42C57813-CC16-163A-C6B7-4A7CDC65E5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97" y="643139"/>
            <a:ext cx="5900603" cy="5609728"/>
          </a:xfrm>
          <a:prstGeom prst="rect">
            <a:avLst/>
          </a:prstGeom>
        </p:spPr>
      </p:pic>
      <p:pic>
        <p:nvPicPr>
          <p:cNvPr id="8" name="圖片 7" descr="一張含有 桌 的圖片&#10;&#10;自動產生的描述">
            <a:extLst>
              <a:ext uri="{FF2B5EF4-FFF2-40B4-BE49-F238E27FC236}">
                <a16:creationId xmlns:a16="http://schemas.microsoft.com/office/drawing/2014/main" id="{6EB804B2-1EDF-6F9D-9ADB-F3FC98D859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9108" y="643139"/>
            <a:ext cx="5900603" cy="5609728"/>
          </a:xfrm>
          <a:prstGeom prst="rect">
            <a:avLst/>
          </a:prstGeom>
        </p:spPr>
      </p:pic>
    </p:spTree>
    <p:extLst>
      <p:ext uri="{BB962C8B-B14F-4D97-AF65-F5344CB8AC3E}">
        <p14:creationId xmlns:p14="http://schemas.microsoft.com/office/powerpoint/2010/main" val="318708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7791DFB9-1D2F-314D-13DE-F54AE9110F37}"/>
              </a:ext>
            </a:extLst>
          </p:cNvPr>
          <p:cNvSpPr>
            <a:spLocks noGrp="1"/>
          </p:cNvSpPr>
          <p:nvPr>
            <p:ph type="sldNum" sz="quarter" idx="12"/>
          </p:nvPr>
        </p:nvSpPr>
        <p:spPr/>
        <p:txBody>
          <a:bodyPr/>
          <a:lstStyle/>
          <a:p>
            <a:fld id="{60553ECD-7F6D-420D-93CA-D8D15EB427AC}" type="slidenum">
              <a:rPr lang="en-US" smtClean="0"/>
              <a:t>14</a:t>
            </a:fld>
            <a:endParaRPr lang="en-US"/>
          </a:p>
        </p:txBody>
      </p:sp>
      <p:pic>
        <p:nvPicPr>
          <p:cNvPr id="6" name="圖片 5" descr="一張含有 桌 的圖片&#10;&#10;自動產生的描述">
            <a:extLst>
              <a:ext uri="{FF2B5EF4-FFF2-40B4-BE49-F238E27FC236}">
                <a16:creationId xmlns:a16="http://schemas.microsoft.com/office/drawing/2014/main" id="{EEB0BC44-828D-4758-4A3B-04B80551C9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69" y="553785"/>
            <a:ext cx="5801458" cy="5515471"/>
          </a:xfrm>
          <a:prstGeom prst="rect">
            <a:avLst/>
          </a:prstGeom>
        </p:spPr>
      </p:pic>
      <p:pic>
        <p:nvPicPr>
          <p:cNvPr id="8" name="圖片 7" descr="一張含有 桌 的圖片&#10;&#10;自動產生的描述">
            <a:extLst>
              <a:ext uri="{FF2B5EF4-FFF2-40B4-BE49-F238E27FC236}">
                <a16:creationId xmlns:a16="http://schemas.microsoft.com/office/drawing/2014/main" id="{D54A1751-CFF3-637B-57C4-37BFC92498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985" y="788744"/>
            <a:ext cx="5801458" cy="5515471"/>
          </a:xfrm>
          <a:prstGeom prst="rect">
            <a:avLst/>
          </a:prstGeom>
        </p:spPr>
      </p:pic>
    </p:spTree>
    <p:extLst>
      <p:ext uri="{BB962C8B-B14F-4D97-AF65-F5344CB8AC3E}">
        <p14:creationId xmlns:p14="http://schemas.microsoft.com/office/powerpoint/2010/main" val="2936263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88D92343-7610-ACAC-5DF1-6B011351D7CC}"/>
              </a:ext>
            </a:extLst>
          </p:cNvPr>
          <p:cNvSpPr>
            <a:spLocks noGrp="1"/>
          </p:cNvSpPr>
          <p:nvPr>
            <p:ph type="sldNum" sz="quarter" idx="12"/>
          </p:nvPr>
        </p:nvSpPr>
        <p:spPr/>
        <p:txBody>
          <a:bodyPr/>
          <a:lstStyle/>
          <a:p>
            <a:fld id="{60553ECD-7F6D-420D-93CA-D8D15EB427AC}" type="slidenum">
              <a:rPr lang="en-US" smtClean="0"/>
              <a:t>15</a:t>
            </a:fld>
            <a:endParaRPr lang="en-US"/>
          </a:p>
        </p:txBody>
      </p:sp>
      <p:pic>
        <p:nvPicPr>
          <p:cNvPr id="8" name="圖片 7" descr="一張含有 桌 的圖片&#10;&#10;自動產生的描述">
            <a:extLst>
              <a:ext uri="{FF2B5EF4-FFF2-40B4-BE49-F238E27FC236}">
                <a16:creationId xmlns:a16="http://schemas.microsoft.com/office/drawing/2014/main" id="{85EFD0CC-23D4-4710-0FC0-A9EE29C7EE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763831"/>
            <a:ext cx="5893567" cy="5102435"/>
          </a:xfrm>
          <a:prstGeom prst="rect">
            <a:avLst/>
          </a:prstGeom>
        </p:spPr>
      </p:pic>
      <p:sp>
        <p:nvSpPr>
          <p:cNvPr id="12" name="文字方塊 11">
            <a:extLst>
              <a:ext uri="{FF2B5EF4-FFF2-40B4-BE49-F238E27FC236}">
                <a16:creationId xmlns:a16="http://schemas.microsoft.com/office/drawing/2014/main" id="{C521878F-3171-3416-6E15-887658331CE3}"/>
              </a:ext>
            </a:extLst>
          </p:cNvPr>
          <p:cNvSpPr txBox="1"/>
          <p:nvPr/>
        </p:nvSpPr>
        <p:spPr>
          <a:xfrm>
            <a:off x="10715271" y="84039"/>
            <a:ext cx="1234440" cy="369332"/>
          </a:xfrm>
          <a:prstGeom prst="rect">
            <a:avLst/>
          </a:prstGeom>
          <a:noFill/>
        </p:spPr>
        <p:txBody>
          <a:bodyPr wrap="square">
            <a:spAutoFit/>
          </a:bodyPr>
          <a:lstStyle/>
          <a:p>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a:t>
            </a:r>
            <a:r>
              <a:rPr lang="zh-TW" altLang="zh-TW" sz="1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pic>
        <p:nvPicPr>
          <p:cNvPr id="3" name="圖片 2" descr="一張含有 桌 的圖片&#10;&#10;自動產生的描述">
            <a:extLst>
              <a:ext uri="{FF2B5EF4-FFF2-40B4-BE49-F238E27FC236}">
                <a16:creationId xmlns:a16="http://schemas.microsoft.com/office/drawing/2014/main" id="{6814A181-D909-2422-3DDB-E9E52B4128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5888" y="949568"/>
            <a:ext cx="5502656" cy="5184897"/>
          </a:xfrm>
          <a:prstGeom prst="rect">
            <a:avLst/>
          </a:prstGeom>
        </p:spPr>
      </p:pic>
    </p:spTree>
    <p:extLst>
      <p:ext uri="{BB962C8B-B14F-4D97-AF65-F5344CB8AC3E}">
        <p14:creationId xmlns:p14="http://schemas.microsoft.com/office/powerpoint/2010/main" val="210722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90267504-C3D9-93AC-CC46-E3F4BD3398E4}"/>
              </a:ext>
            </a:extLst>
          </p:cNvPr>
          <p:cNvSpPr>
            <a:spLocks noGrp="1"/>
          </p:cNvSpPr>
          <p:nvPr>
            <p:ph type="sldNum" sz="quarter" idx="12"/>
          </p:nvPr>
        </p:nvSpPr>
        <p:spPr/>
        <p:txBody>
          <a:bodyPr/>
          <a:lstStyle/>
          <a:p>
            <a:fld id="{60553ECD-7F6D-420D-93CA-D8D15EB427AC}" type="slidenum">
              <a:rPr lang="en-US" smtClean="0"/>
              <a:t>16</a:t>
            </a:fld>
            <a:endParaRPr lang="en-US"/>
          </a:p>
        </p:txBody>
      </p:sp>
      <p:pic>
        <p:nvPicPr>
          <p:cNvPr id="6" name="圖片 5" descr="一張含有 桌 的圖片&#10;&#10;自動產生的描述">
            <a:extLst>
              <a:ext uri="{FF2B5EF4-FFF2-40B4-BE49-F238E27FC236}">
                <a16:creationId xmlns:a16="http://schemas.microsoft.com/office/drawing/2014/main" id="{2F8861A2-4B63-BF92-F101-3639372F28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943" y="488991"/>
            <a:ext cx="5524565" cy="5493441"/>
          </a:xfrm>
          <a:prstGeom prst="rect">
            <a:avLst/>
          </a:prstGeom>
        </p:spPr>
      </p:pic>
      <p:pic>
        <p:nvPicPr>
          <p:cNvPr id="8" name="圖片 7" descr="一張含有 桌 的圖片&#10;&#10;自動產生的描述">
            <a:extLst>
              <a:ext uri="{FF2B5EF4-FFF2-40B4-BE49-F238E27FC236}">
                <a16:creationId xmlns:a16="http://schemas.microsoft.com/office/drawing/2014/main" id="{C33B7C26-4272-C871-6B26-09B1B4CCDF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377" y="859814"/>
            <a:ext cx="5379695" cy="5349387"/>
          </a:xfrm>
          <a:prstGeom prst="rect">
            <a:avLst/>
          </a:prstGeom>
        </p:spPr>
      </p:pic>
    </p:spTree>
    <p:extLst>
      <p:ext uri="{BB962C8B-B14F-4D97-AF65-F5344CB8AC3E}">
        <p14:creationId xmlns:p14="http://schemas.microsoft.com/office/powerpoint/2010/main" val="1424504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D3F270E1-A6ED-BF2D-C372-83D27112CA21}"/>
              </a:ext>
            </a:extLst>
          </p:cNvPr>
          <p:cNvSpPr>
            <a:spLocks noGrp="1"/>
          </p:cNvSpPr>
          <p:nvPr>
            <p:ph type="sldNum" sz="quarter" idx="12"/>
          </p:nvPr>
        </p:nvSpPr>
        <p:spPr/>
        <p:txBody>
          <a:bodyPr/>
          <a:lstStyle/>
          <a:p>
            <a:fld id="{60553ECD-7F6D-420D-93CA-D8D15EB427AC}" type="slidenum">
              <a:rPr lang="en-US" smtClean="0"/>
              <a:t>17</a:t>
            </a:fld>
            <a:endParaRPr lang="en-US"/>
          </a:p>
        </p:txBody>
      </p:sp>
      <p:pic>
        <p:nvPicPr>
          <p:cNvPr id="6" name="圖片 5" descr="一張含有 桌 的圖片&#10;&#10;自動產生的描述">
            <a:extLst>
              <a:ext uri="{FF2B5EF4-FFF2-40B4-BE49-F238E27FC236}">
                <a16:creationId xmlns:a16="http://schemas.microsoft.com/office/drawing/2014/main" id="{DA18566E-9F5A-23DF-5B13-283C17BB2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132" y="523849"/>
            <a:ext cx="5843221" cy="5810301"/>
          </a:xfrm>
          <a:prstGeom prst="rect">
            <a:avLst/>
          </a:prstGeom>
        </p:spPr>
      </p:pic>
      <p:pic>
        <p:nvPicPr>
          <p:cNvPr id="8" name="圖片 7" descr="一張含有 桌 的圖片&#10;&#10;自動產生的描述">
            <a:extLst>
              <a:ext uri="{FF2B5EF4-FFF2-40B4-BE49-F238E27FC236}">
                <a16:creationId xmlns:a16="http://schemas.microsoft.com/office/drawing/2014/main" id="{8B66D99D-80A9-516A-6AEA-CBBA73FFFD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7353" y="802112"/>
            <a:ext cx="5561868" cy="5420863"/>
          </a:xfrm>
          <a:prstGeom prst="rect">
            <a:avLst/>
          </a:prstGeom>
        </p:spPr>
      </p:pic>
    </p:spTree>
    <p:extLst>
      <p:ext uri="{BB962C8B-B14F-4D97-AF65-F5344CB8AC3E}">
        <p14:creationId xmlns:p14="http://schemas.microsoft.com/office/powerpoint/2010/main" val="426037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cxnSp>
        <p:nvCxnSpPr>
          <p:cNvPr id="26" name="Straight Connector 21">
            <a:extLst>
              <a:ext uri="{FF2B5EF4-FFF2-40B4-BE49-F238E27FC236}">
                <a16:creationId xmlns:a16="http://schemas.microsoft.com/office/drawing/2014/main" id="{9430F693-CD1C-4A41-9E80-FBEF9D128D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97970E3C-BEF9-4097-A8D1-F453686992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18</a:t>
            </a:fld>
            <a:endParaRPr lang="en-US"/>
          </a:p>
        </p:txBody>
      </p:sp>
      <p:sp>
        <p:nvSpPr>
          <p:cNvPr id="8" name="副標題 2">
            <a:extLst>
              <a:ext uri="{FF2B5EF4-FFF2-40B4-BE49-F238E27FC236}">
                <a16:creationId xmlns:a16="http://schemas.microsoft.com/office/drawing/2014/main" id="{F530FE28-8C1E-3101-61B7-8A508DD239CA}"/>
              </a:ext>
            </a:extLst>
          </p:cNvPr>
          <p:cNvSpPr>
            <a:spLocks noGrp="1"/>
          </p:cNvSpPr>
          <p:nvPr>
            <p:ph type="subTitle" idx="1"/>
          </p:nvPr>
        </p:nvSpPr>
        <p:spPr>
          <a:xfrm>
            <a:off x="6204469" y="3739663"/>
            <a:ext cx="5614993" cy="2421010"/>
          </a:xfrm>
        </p:spPr>
        <p:txBody>
          <a:bodyPr vert="horz" lIns="91440" tIns="45720" rIns="91440" bIns="45720" rtlCol="0" anchor="t">
            <a:normAutofit fontScale="92500" lnSpcReduction="20000"/>
          </a:bodyPr>
          <a:lstStyle/>
          <a:p>
            <a:r>
              <a:rPr lang="zh-TW" altLang="en-US" dirty="0">
                <a:latin typeface="標楷體" panose="03000509000000000000" pitchFamily="65" charset="-120"/>
                <a:ea typeface="標楷體" panose="03000509000000000000" pitchFamily="65" charset="-120"/>
              </a:rPr>
              <a:t>報告人</a:t>
            </a:r>
            <a:r>
              <a:rPr lang="en-US" altLang="zh-TW" dirty="0">
                <a:latin typeface="標楷體" panose="03000509000000000000" pitchFamily="65" charset="-120"/>
                <a:ea typeface="標楷體" panose="03000509000000000000" pitchFamily="65" charset="-120"/>
              </a:rPr>
              <a:t>:</a:t>
            </a:r>
          </a:p>
          <a:p>
            <a:pPr algn="ctr"/>
            <a:r>
              <a:rPr lang="zh-TW" altLang="en-US" dirty="0">
                <a:latin typeface="標楷體" panose="03000509000000000000" pitchFamily="65" charset="-120"/>
                <a:ea typeface="標楷體" panose="03000509000000000000" pitchFamily="65" charset="-120"/>
              </a:rPr>
              <a:t>教育大數據微學程分項辦公室</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郭亭妤助理</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連絡電話</a:t>
            </a:r>
            <a:r>
              <a:rPr lang="en-US" altLang="zh-TW" dirty="0">
                <a:latin typeface="標楷體" panose="03000509000000000000" pitchFamily="65" charset="-120"/>
                <a:ea typeface="標楷體" panose="03000509000000000000" pitchFamily="65" charset="-120"/>
              </a:rPr>
              <a:t>:</a:t>
            </a:r>
          </a:p>
          <a:p>
            <a:r>
              <a:rPr lang="en-US" altLang="zh-TW" dirty="0">
                <a:latin typeface="標楷體" panose="03000509000000000000" pitchFamily="65" charset="-120"/>
                <a:ea typeface="標楷體" panose="03000509000000000000" pitchFamily="65" charset="-120"/>
                <a:sym typeface="Wingdings" panose="05000000000000000000" pitchFamily="2" charset="2"/>
              </a:rPr>
              <a:t>(</a:t>
            </a:r>
            <a:r>
              <a:rPr lang="en-US" altLang="zh-TW" dirty="0">
                <a:latin typeface="標楷體" panose="03000509000000000000" pitchFamily="65" charset="-120"/>
                <a:ea typeface="標楷體" panose="03000509000000000000" pitchFamily="65" charset="-120"/>
              </a:rPr>
              <a:t>02)7749-3467</a:t>
            </a:r>
          </a:p>
          <a:p>
            <a:r>
              <a:rPr lang="en-US" altLang="zh-TW" dirty="0">
                <a:latin typeface="標楷體" panose="03000509000000000000" pitchFamily="65" charset="-120"/>
                <a:ea typeface="標楷體" panose="03000509000000000000" pitchFamily="65" charset="-120"/>
              </a:rPr>
              <a:t>(02)7749-3440</a:t>
            </a:r>
          </a:p>
          <a:p>
            <a:pPr algn="ctr"/>
            <a:endParaRPr lang="zh-TW" altLang="en-US" dirty="0">
              <a:latin typeface="標楷體" panose="03000509000000000000" pitchFamily="65" charset="-120"/>
              <a:ea typeface="標楷體" panose="03000509000000000000" pitchFamily="65" charset="-120"/>
            </a:endParaRPr>
          </a:p>
        </p:txBody>
      </p:sp>
      <p:sp>
        <p:nvSpPr>
          <p:cNvPr id="9" name="標題 1">
            <a:extLst>
              <a:ext uri="{FF2B5EF4-FFF2-40B4-BE49-F238E27FC236}">
                <a16:creationId xmlns:a16="http://schemas.microsoft.com/office/drawing/2014/main" id="{0C91753A-595D-49D8-E88C-88F3DF4AC4E9}"/>
              </a:ext>
            </a:extLst>
          </p:cNvPr>
          <p:cNvSpPr txBox="1">
            <a:spLocks/>
          </p:cNvSpPr>
          <p:nvPr/>
        </p:nvSpPr>
        <p:spPr>
          <a:xfrm>
            <a:off x="5911660" y="1120085"/>
            <a:ext cx="5797740" cy="215347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zh-TW" altLang="en-US" sz="3200" dirty="0">
                <a:latin typeface="標楷體" panose="03000509000000000000" pitchFamily="65" charset="-120"/>
                <a:ea typeface="標楷體" panose="03000509000000000000" pitchFamily="65" charset="-120"/>
              </a:rPr>
              <a:t>教育部教育大數據分析計畫</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教育大數據微學程徵件說明會</a:t>
            </a:r>
            <a:endParaRPr lang="en-US" altLang="zh-TW" sz="3200" dirty="0">
              <a:latin typeface="標楷體" panose="03000509000000000000" pitchFamily="65" charset="-120"/>
              <a:ea typeface="標楷體" panose="03000509000000000000" pitchFamily="65" charset="-120"/>
            </a:endParaRPr>
          </a:p>
          <a:p>
            <a:pPr algn="ctr"/>
            <a:endParaRPr lang="en-US" altLang="zh-TW" sz="3200"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微學程徵件須知說明</a:t>
            </a:r>
          </a:p>
        </p:txBody>
      </p:sp>
    </p:spTree>
    <p:extLst>
      <p:ext uri="{BB962C8B-B14F-4D97-AF65-F5344CB8AC3E}">
        <p14:creationId xmlns:p14="http://schemas.microsoft.com/office/powerpoint/2010/main" val="89571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700"/>
                                        <p:tgtEl>
                                          <p:spTgt spid="8">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200"/>
                                        <p:tgtEl>
                                          <p:spTgt spid="8">
                                            <p:txEl>
                                              <p:pRg st="1" end="1"/>
                                            </p:txEl>
                                          </p:spTgt>
                                        </p:tgtEl>
                                      </p:cBhvr>
                                    </p:animEffect>
                                  </p:childTnLst>
                                </p:cTn>
                              </p:par>
                              <p:par>
                                <p:cTn id="11" presetID="10" presetClass="entr" presetSubtype="0" fill="hold" grpId="0" nodeType="withEffect">
                                  <p:stCondLst>
                                    <p:cond delay="0"/>
                                  </p:stCondLst>
                                  <p:iterate>
                                    <p:tmPct val="10000"/>
                                  </p:iterate>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700"/>
                                        <p:tgtEl>
                                          <p:spTgt spid="8">
                                            <p:txEl>
                                              <p:pRg st="2" end="2"/>
                                            </p:txEl>
                                          </p:spTgt>
                                        </p:tgtEl>
                                      </p:cBhvr>
                                    </p:animEffect>
                                  </p:childTnLst>
                                </p:cTn>
                              </p:par>
                              <p:par>
                                <p:cTn id="14" presetID="10" presetClass="entr" presetSubtype="0" fill="hold" grpId="0" nodeType="withEffect">
                                  <p:stCondLst>
                                    <p:cond delay="0"/>
                                  </p:stCondLst>
                                  <p:iterate>
                                    <p:tmPct val="10000"/>
                                  </p:iterate>
                                  <p:childTnLst>
                                    <p:set>
                                      <p:cBhvr>
                                        <p:cTn id="15" dur="1" fill="hold">
                                          <p:stCondLst>
                                            <p:cond delay="0"/>
                                          </p:stCondLst>
                                        </p:cTn>
                                        <p:tgtEl>
                                          <p:spTgt spid="8">
                                            <p:txEl>
                                              <p:pRg st="3" end="3"/>
                                            </p:txEl>
                                          </p:spTgt>
                                        </p:tgtEl>
                                        <p:attrNameLst>
                                          <p:attrName>style.visibility</p:attrName>
                                        </p:attrNameLst>
                                      </p:cBhvr>
                                      <p:to>
                                        <p:strVal val="visible"/>
                                      </p:to>
                                    </p:set>
                                    <p:animEffect transition="in" filter="fade">
                                      <p:cBhvr>
                                        <p:cTn id="16" dur="700"/>
                                        <p:tgtEl>
                                          <p:spTgt spid="8">
                                            <p:txEl>
                                              <p:pRg st="3" end="3"/>
                                            </p:txEl>
                                          </p:spTgt>
                                        </p:tgtEl>
                                      </p:cBhvr>
                                    </p:animEffect>
                                  </p:childTnLst>
                                </p:cTn>
                              </p:par>
                              <p:par>
                                <p:cTn id="17" presetID="10" presetClass="entr" presetSubtype="0" fill="hold" grpId="0" nodeType="withEffect">
                                  <p:stCondLst>
                                    <p:cond delay="0"/>
                                  </p:stCondLst>
                                  <p:iterate>
                                    <p:tmPct val="10000"/>
                                  </p:iterate>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700"/>
                                        <p:tgtEl>
                                          <p:spTgt spid="8">
                                            <p:txEl>
                                              <p:pRg st="4" end="4"/>
                                            </p:txEl>
                                          </p:spTgt>
                                        </p:tgtEl>
                                      </p:cBhvr>
                                    </p:animEffect>
                                  </p:childTnLst>
                                </p:cTn>
                              </p:par>
                              <p:par>
                                <p:cTn id="20" presetID="10" presetClass="entr" presetSubtype="0" fill="hold" grpId="0" nodeType="withEffect">
                                  <p:stCondLst>
                                    <p:cond delay="0"/>
                                  </p:stCondLst>
                                  <p:iterate>
                                    <p:tmPct val="10000"/>
                                  </p:iterate>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700"/>
                                        <p:tgtEl>
                                          <p:spTgt spid="8">
                                            <p:txEl>
                                              <p:pRg st="5" end="5"/>
                                            </p:txEl>
                                          </p:spTgt>
                                        </p:tgtEl>
                                      </p:cBhvr>
                                    </p:animEffect>
                                  </p:childTnLst>
                                </p:cTn>
                              </p:par>
                              <p:par>
                                <p:cTn id="23" presetID="10" presetClass="entr" presetSubtype="0" fill="hold" grpId="0" nodeType="withEffect">
                                  <p:stCondLst>
                                    <p:cond delay="1000"/>
                                  </p:stCondLst>
                                  <p:iterate>
                                    <p:tmPct val="10000"/>
                                  </p:iterate>
                                  <p:childTnLst>
                                    <p:set>
                                      <p:cBhvr>
                                        <p:cTn id="24" dur="1" fill="hold">
                                          <p:stCondLst>
                                            <p:cond delay="0"/>
                                          </p:stCondLst>
                                        </p:cTn>
                                        <p:tgtEl>
                                          <p:spTgt spid="9"/>
                                        </p:tgtEl>
                                        <p:attrNameLst>
                                          <p:attrName>style.visibility</p:attrName>
                                        </p:attrNameLst>
                                      </p:cBhvr>
                                      <p:to>
                                        <p:strVal val="visible"/>
                                      </p:to>
                                    </p:set>
                                    <p:animEffect transition="in" filter="fade">
                                      <p:cBhvr>
                                        <p:cTn id="25" dur="7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865D849D-D1C5-FD32-6C56-EF35037A41AC}"/>
              </a:ext>
            </a:extLst>
          </p:cNvPr>
          <p:cNvSpPr>
            <a:spLocks noGrp="1"/>
          </p:cNvSpPr>
          <p:nvPr>
            <p:ph idx="1"/>
          </p:nvPr>
        </p:nvSpPr>
        <p:spPr>
          <a:xfrm>
            <a:off x="482600" y="2693324"/>
            <a:ext cx="10506991" cy="3186267"/>
          </a:xfrm>
        </p:spPr>
        <p:txBody>
          <a:bodyPr>
            <a:normAutofit/>
          </a:bodyPr>
          <a:lstStyle/>
          <a:p>
            <a:r>
              <a:rPr lang="zh-TW" altLang="en-US" sz="2800" dirty="0">
                <a:latin typeface="標楷體" panose="03000509000000000000" pitchFamily="65" charset="-120"/>
                <a:ea typeface="標楷體" panose="03000509000000000000" pitchFamily="65" charset="-120"/>
              </a:rPr>
              <a:t>    為因應未來跨域應用到資訊科技的人才需求，鼓勵大專校院提出</a:t>
            </a:r>
            <a:r>
              <a:rPr lang="zh-TW" altLang="en-US" sz="2800" dirty="0">
                <a:solidFill>
                  <a:srgbClr val="FF0000"/>
                </a:solidFill>
                <a:latin typeface="標楷體" panose="03000509000000000000" pitchFamily="65" charset="-120"/>
                <a:ea typeface="標楷體" panose="03000509000000000000" pitchFamily="65" charset="-120"/>
              </a:rPr>
              <a:t>教育領域</a:t>
            </a:r>
            <a:r>
              <a:rPr lang="zh-TW" altLang="en-US" sz="2800" dirty="0">
                <a:latin typeface="標楷體" panose="03000509000000000000" pitchFamily="65" charset="-120"/>
                <a:ea typeface="標楷體" panose="03000509000000000000" pitchFamily="65" charset="-120"/>
              </a:rPr>
              <a:t>及</a:t>
            </a:r>
            <a:r>
              <a:rPr lang="zh-TW" altLang="en-US" sz="2800" dirty="0">
                <a:solidFill>
                  <a:srgbClr val="FF0000"/>
                </a:solidFill>
                <a:latin typeface="標楷體" panose="03000509000000000000" pitchFamily="65" charset="-120"/>
                <a:ea typeface="標楷體" panose="03000509000000000000" pitchFamily="65" charset="-120"/>
              </a:rPr>
              <a:t>資訊領域</a:t>
            </a:r>
            <a:r>
              <a:rPr lang="zh-TW" altLang="en-US" sz="2800" dirty="0">
                <a:latin typeface="標楷體" panose="03000509000000000000" pitchFamily="65" charset="-120"/>
                <a:ea typeface="標楷體" panose="03000509000000000000" pitchFamily="65" charset="-120"/>
              </a:rPr>
              <a:t>跨領域整合之課程教學、發展專業融入補充教材或相關教學活動之微學程，以培養教育與數據分析核心能力兼具之本土人工智慧與教育數據分析理論與實作人才，提升我國國際競爭力。主要運用</a:t>
            </a:r>
            <a:r>
              <a:rPr lang="zh-TW" altLang="en-US" sz="2800" dirty="0">
                <a:solidFill>
                  <a:srgbClr val="FF0000"/>
                </a:solidFill>
                <a:latin typeface="標楷體" panose="03000509000000000000" pitchFamily="65" charset="-120"/>
                <a:ea typeface="標楷體" panose="03000509000000000000" pitchFamily="65" charset="-120"/>
              </a:rPr>
              <a:t>教育部的公開資料</a:t>
            </a:r>
            <a:r>
              <a:rPr lang="zh-TW" altLang="en-US" sz="2800" dirty="0">
                <a:latin typeface="標楷體" panose="03000509000000000000" pitchFamily="65" charset="-120"/>
                <a:ea typeface="標楷體" panose="03000509000000000000" pitchFamily="65" charset="-120"/>
              </a:rPr>
              <a:t>，結合人工智慧技術或資料科學方法，投注心力應用在教育領域</a:t>
            </a:r>
            <a:r>
              <a:rPr lang="en-US" altLang="zh-TW" sz="2800" dirty="0">
                <a:latin typeface="標楷體" panose="03000509000000000000" pitchFamily="65" charset="-120"/>
                <a:ea typeface="標楷體" panose="03000509000000000000" pitchFamily="65" charset="-120"/>
              </a:rPr>
              <a:t>(AI+E)</a:t>
            </a:r>
            <a:r>
              <a:rPr lang="zh-TW" altLang="en-US" sz="2800" dirty="0">
                <a:latin typeface="標楷體" panose="03000509000000000000" pitchFamily="65" charset="-120"/>
                <a:ea typeface="標楷體" panose="03000509000000000000" pitchFamily="65" charset="-120"/>
              </a:rPr>
              <a:t>，進行教育大數據分析。</a:t>
            </a:r>
          </a:p>
        </p:txBody>
      </p:sp>
      <p:sp>
        <p:nvSpPr>
          <p:cNvPr id="4" name="投影片編號版面配置區 3">
            <a:extLst>
              <a:ext uri="{FF2B5EF4-FFF2-40B4-BE49-F238E27FC236}">
                <a16:creationId xmlns:a16="http://schemas.microsoft.com/office/drawing/2014/main" id="{E5733145-2926-F2B2-D65D-EA5EE5B2E6BE}"/>
              </a:ext>
            </a:extLst>
          </p:cNvPr>
          <p:cNvSpPr>
            <a:spLocks noGrp="1"/>
          </p:cNvSpPr>
          <p:nvPr>
            <p:ph type="sldNum" sz="quarter" idx="12"/>
          </p:nvPr>
        </p:nvSpPr>
        <p:spPr/>
        <p:txBody>
          <a:bodyPr/>
          <a:lstStyle/>
          <a:p>
            <a:fld id="{60553ECD-7F6D-420D-93CA-D8D15EB427AC}" type="slidenum">
              <a:rPr lang="en-US" smtClean="0"/>
              <a:t>19</a:t>
            </a:fld>
            <a:endParaRPr lang="en-US"/>
          </a:p>
        </p:txBody>
      </p:sp>
      <p:sp>
        <p:nvSpPr>
          <p:cNvPr id="5" name="標題 1">
            <a:extLst>
              <a:ext uri="{FF2B5EF4-FFF2-40B4-BE49-F238E27FC236}">
                <a16:creationId xmlns:a16="http://schemas.microsoft.com/office/drawing/2014/main" id="{A4B2E154-A28F-1569-1F68-A4D9D96FE128}"/>
              </a:ext>
            </a:extLst>
          </p:cNvPr>
          <p:cNvSpPr txBox="1">
            <a:spLocks/>
          </p:cNvSpPr>
          <p:nvPr/>
        </p:nvSpPr>
        <p:spPr>
          <a:xfrm>
            <a:off x="482600" y="978408"/>
            <a:ext cx="10634472" cy="1133025"/>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r>
              <a:rPr lang="zh-TW" altLang="en-US" dirty="0">
                <a:latin typeface="標楷體" panose="03000509000000000000" pitchFamily="65" charset="-120"/>
                <a:ea typeface="標楷體" panose="03000509000000000000" pitchFamily="65" charset="-120"/>
              </a:rPr>
              <a:t>目的</a:t>
            </a:r>
          </a:p>
        </p:txBody>
      </p:sp>
    </p:spTree>
    <p:extLst>
      <p:ext uri="{BB962C8B-B14F-4D97-AF65-F5344CB8AC3E}">
        <p14:creationId xmlns:p14="http://schemas.microsoft.com/office/powerpoint/2010/main" val="75527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65AF1A-76FB-EBBB-ED2F-05DC4312863B}"/>
              </a:ext>
            </a:extLst>
          </p:cNvPr>
          <p:cNvSpPr>
            <a:spLocks noGrp="1"/>
          </p:cNvSpPr>
          <p:nvPr>
            <p:ph type="ctrTitle"/>
          </p:nvPr>
        </p:nvSpPr>
        <p:spPr>
          <a:xfrm>
            <a:off x="6143253" y="702870"/>
            <a:ext cx="5614993" cy="638250"/>
          </a:xfrm>
        </p:spPr>
        <p:txBody>
          <a:bodyPr anchor="b">
            <a:normAutofit fontScale="90000"/>
          </a:bodyPr>
          <a:lstStyle/>
          <a:p>
            <a:pPr algn="ctr"/>
            <a:r>
              <a:rPr lang="zh-TW" altLang="en-US" sz="4000" b="1" dirty="0">
                <a:latin typeface="標楷體" panose="03000509000000000000" pitchFamily="65" charset="-120"/>
                <a:ea typeface="標楷體" panose="03000509000000000000" pitchFamily="65" charset="-120"/>
              </a:rPr>
              <a:t>議程</a:t>
            </a:r>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2</a:t>
            </a:fld>
            <a:endParaRPr lang="en-US"/>
          </a:p>
        </p:txBody>
      </p:sp>
      <p:graphicFrame>
        <p:nvGraphicFramePr>
          <p:cNvPr id="10" name="表格 9">
            <a:extLst>
              <a:ext uri="{FF2B5EF4-FFF2-40B4-BE49-F238E27FC236}">
                <a16:creationId xmlns:a16="http://schemas.microsoft.com/office/drawing/2014/main" id="{EAF4A4B3-4B32-1284-A390-5F4E1D9A5FEA}"/>
              </a:ext>
            </a:extLst>
          </p:cNvPr>
          <p:cNvGraphicFramePr>
            <a:graphicFrameLocks noGrp="1"/>
          </p:cNvGraphicFramePr>
          <p:nvPr>
            <p:extLst>
              <p:ext uri="{D42A27DB-BD31-4B8C-83A1-F6EECF244321}">
                <p14:modId xmlns:p14="http://schemas.microsoft.com/office/powerpoint/2010/main" val="3560292414"/>
              </p:ext>
            </p:extLst>
          </p:nvPr>
        </p:nvGraphicFramePr>
        <p:xfrm>
          <a:off x="6200613" y="1830325"/>
          <a:ext cx="5557633" cy="4089306"/>
        </p:xfrm>
        <a:graphic>
          <a:graphicData uri="http://schemas.openxmlformats.org/drawingml/2006/table">
            <a:tbl>
              <a:tblPr firstRow="1" firstCol="1" bandRow="1"/>
              <a:tblGrid>
                <a:gridCol w="1291387">
                  <a:extLst>
                    <a:ext uri="{9D8B030D-6E8A-4147-A177-3AD203B41FA5}">
                      <a16:colId xmlns:a16="http://schemas.microsoft.com/office/drawing/2014/main" val="3940442999"/>
                    </a:ext>
                  </a:extLst>
                </a:gridCol>
                <a:gridCol w="1657746">
                  <a:extLst>
                    <a:ext uri="{9D8B030D-6E8A-4147-A177-3AD203B41FA5}">
                      <a16:colId xmlns:a16="http://schemas.microsoft.com/office/drawing/2014/main" val="242525665"/>
                    </a:ext>
                  </a:extLst>
                </a:gridCol>
                <a:gridCol w="2608500">
                  <a:extLst>
                    <a:ext uri="{9D8B030D-6E8A-4147-A177-3AD203B41FA5}">
                      <a16:colId xmlns:a16="http://schemas.microsoft.com/office/drawing/2014/main" val="3266679094"/>
                    </a:ext>
                  </a:extLst>
                </a:gridCol>
              </a:tblGrid>
              <a:tr h="472083">
                <a:tc>
                  <a:txBody>
                    <a:bodyPr/>
                    <a:lstStyle/>
                    <a:p>
                      <a:pPr algn="ct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13:40-14:00</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a:effectLst/>
                          <a:latin typeface="Times New Roman" panose="02020603050405020304" pitchFamily="18" charset="0"/>
                          <a:ea typeface="標楷體" panose="03000509000000000000" pitchFamily="65" charset="-120"/>
                          <a:cs typeface="Times New Roman" panose="02020603050405020304" pitchFamily="18" charset="0"/>
                        </a:rPr>
                        <a:t>線上報到</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999473"/>
                  </a:ext>
                </a:extLst>
              </a:tr>
              <a:tr h="583579">
                <a:tc>
                  <a:txBody>
                    <a:bodyPr/>
                    <a:lstStyle/>
                    <a:p>
                      <a:pPr algn="ct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14:00-14:05</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a:effectLst/>
                          <a:latin typeface="Times New Roman" panose="02020603050405020304" pitchFamily="18" charset="0"/>
                          <a:ea typeface="標楷體" panose="03000509000000000000" pitchFamily="65" charset="-120"/>
                          <a:cs typeface="Times New Roman" panose="02020603050405020304" pitchFamily="18" charset="0"/>
                        </a:rPr>
                        <a:t>開場致詞</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教育部推動中小學數位學習精進方案</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專案辦公室執行秘書 郭伯臣校長</a:t>
                      </a: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73124"/>
                  </a:ext>
                </a:extLst>
              </a:tr>
              <a:tr h="778105">
                <a:tc>
                  <a:txBody>
                    <a:bodyPr/>
                    <a:lstStyle/>
                    <a:p>
                      <a:pPr algn="ct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14:10-14:20</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教育大數據</a:t>
                      </a:r>
                      <a:endParaRPr lang="en-US" alt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分析計畫介紹</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計畫主持人</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國立臺中教育大學</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教育資訊與測驗統計研究所</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李政軒所長</a:t>
                      </a: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3053997"/>
                  </a:ext>
                </a:extLst>
              </a:tr>
              <a:tr h="778105">
                <a:tc>
                  <a:txBody>
                    <a:bodyPr/>
                    <a:lstStyle/>
                    <a:p>
                      <a:pPr algn="ct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14:20-14:50</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a:effectLst/>
                          <a:latin typeface="Times New Roman" panose="02020603050405020304" pitchFamily="18" charset="0"/>
                          <a:ea typeface="標楷體" panose="03000509000000000000" pitchFamily="65" charset="-120"/>
                          <a:cs typeface="Times New Roman" panose="02020603050405020304" pitchFamily="18" charset="0"/>
                        </a:rPr>
                        <a:t>微學程執行說明</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計畫主持人</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國立臺灣師範大學</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科技應用與人力資源發展學系</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許庭嘉教授</a:t>
                      </a: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12688"/>
                  </a:ext>
                </a:extLst>
              </a:tr>
              <a:tr h="492478">
                <a:tc>
                  <a:txBody>
                    <a:bodyPr/>
                    <a:lstStyle/>
                    <a:p>
                      <a:pPr algn="ct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14:50-15:20</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微學程</a:t>
                      </a:r>
                      <a:endParaRPr lang="en-US" alt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徵件須知</a:t>
                      </a: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教育大數據微學程分項辦公室</a:t>
                      </a:r>
                    </a:p>
                    <a:p>
                      <a:pPr algn="ct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郭亭妤助理</a:t>
                      </a: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863315"/>
                  </a:ext>
                </a:extLst>
              </a:tr>
              <a:tr h="492478">
                <a:tc>
                  <a:txBody>
                    <a:bodyPr/>
                    <a:lstStyle/>
                    <a:p>
                      <a:pPr algn="ct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15:20-15:30</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a:effectLst/>
                          <a:latin typeface="Times New Roman" panose="02020603050405020304" pitchFamily="18" charset="0"/>
                          <a:ea typeface="標楷體" panose="03000509000000000000" pitchFamily="65" charset="-120"/>
                          <a:cs typeface="Times New Roman" panose="02020603050405020304" pitchFamily="18" charset="0"/>
                        </a:rPr>
                        <a:t>綜合</a:t>
                      </a: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Q&amp;A</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466670"/>
                  </a:ext>
                </a:extLst>
              </a:tr>
              <a:tr h="492478">
                <a:tc>
                  <a:txBody>
                    <a:bodyPr/>
                    <a:lstStyle/>
                    <a:p>
                      <a:pPr algn="ct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15:30</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400" kern="100">
                          <a:effectLst/>
                          <a:latin typeface="Times New Roman" panose="02020603050405020304" pitchFamily="18" charset="0"/>
                          <a:ea typeface="標楷體" panose="03000509000000000000" pitchFamily="65" charset="-120"/>
                          <a:cs typeface="Times New Roman" panose="02020603050405020304" pitchFamily="18" charset="0"/>
                        </a:rPr>
                        <a:t>會議結束</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6140" marR="361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078311"/>
                  </a:ext>
                </a:extLst>
              </a:tr>
            </a:tbl>
          </a:graphicData>
        </a:graphic>
      </p:graphicFrame>
      <p:pic>
        <p:nvPicPr>
          <p:cNvPr id="9" name="圖片 8">
            <a:extLst>
              <a:ext uri="{FF2B5EF4-FFF2-40B4-BE49-F238E27FC236}">
                <a16:creationId xmlns:a16="http://schemas.microsoft.com/office/drawing/2014/main" id="{A0C2F585-0A08-CFD6-085A-852F10B63D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4656" y="4712872"/>
            <a:ext cx="1057275" cy="1057275"/>
          </a:xfrm>
          <a:prstGeom prst="rect">
            <a:avLst/>
          </a:prstGeom>
        </p:spPr>
      </p:pic>
      <p:sp>
        <p:nvSpPr>
          <p:cNvPr id="11" name="文字方塊 10">
            <a:extLst>
              <a:ext uri="{FF2B5EF4-FFF2-40B4-BE49-F238E27FC236}">
                <a16:creationId xmlns:a16="http://schemas.microsoft.com/office/drawing/2014/main" id="{D8BD7AA4-8D90-5017-DDA4-0CF390B29428}"/>
              </a:ext>
            </a:extLst>
          </p:cNvPr>
          <p:cNvSpPr txBox="1"/>
          <p:nvPr/>
        </p:nvSpPr>
        <p:spPr>
          <a:xfrm>
            <a:off x="4335303" y="5727310"/>
            <a:ext cx="1807950" cy="646331"/>
          </a:xfrm>
          <a:prstGeom prst="rect">
            <a:avLst/>
          </a:prstGeom>
          <a:noFill/>
          <a:ln w="38100">
            <a:noFill/>
          </a:ln>
        </p:spPr>
        <p:txBody>
          <a:bodyPr wrap="square" rtlCol="0">
            <a:spAutoFit/>
          </a:bodyPr>
          <a:lstStyle/>
          <a:p>
            <a:pPr algn="ctr"/>
            <a:r>
              <a:rPr lang="zh-TW" altLang="en-US" dirty="0">
                <a:highlight>
                  <a:srgbClr val="FFFF00"/>
                </a:highlight>
                <a:latin typeface="標楷體" panose="03000509000000000000" pitchFamily="65" charset="-120"/>
                <a:ea typeface="標楷體" panose="03000509000000000000" pitchFamily="65" charset="-120"/>
              </a:rPr>
              <a:t>請掃描</a:t>
            </a:r>
            <a:r>
              <a:rPr lang="en-US" altLang="zh-TW" dirty="0">
                <a:highlight>
                  <a:srgbClr val="FFFF00"/>
                </a:highlight>
                <a:latin typeface="標楷體" panose="03000509000000000000" pitchFamily="65" charset="-120"/>
                <a:ea typeface="標楷體" panose="03000509000000000000" pitchFamily="65" charset="-120"/>
              </a:rPr>
              <a:t>QR Code</a:t>
            </a:r>
          </a:p>
          <a:p>
            <a:pPr algn="ctr"/>
            <a:r>
              <a:rPr lang="zh-TW" altLang="en-US" dirty="0">
                <a:highlight>
                  <a:srgbClr val="FFFF00"/>
                </a:highlight>
                <a:latin typeface="標楷體" panose="03000509000000000000" pitchFamily="65" charset="-120"/>
                <a:ea typeface="標楷體" panose="03000509000000000000" pitchFamily="65" charset="-120"/>
              </a:rPr>
              <a:t>填寫報到連結</a:t>
            </a:r>
          </a:p>
        </p:txBody>
      </p:sp>
    </p:spTree>
    <p:extLst>
      <p:ext uri="{BB962C8B-B14F-4D97-AF65-F5344CB8AC3E}">
        <p14:creationId xmlns:p14="http://schemas.microsoft.com/office/powerpoint/2010/main" val="424435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6F76EA-485F-1943-3B25-DBEA6BA1C839}"/>
              </a:ext>
            </a:extLst>
          </p:cNvPr>
          <p:cNvSpPr>
            <a:spLocks noGrp="1"/>
          </p:cNvSpPr>
          <p:nvPr>
            <p:ph type="title"/>
          </p:nvPr>
        </p:nvSpPr>
        <p:spPr>
          <a:xfrm>
            <a:off x="482600" y="978408"/>
            <a:ext cx="10634472" cy="1133025"/>
          </a:xfrm>
        </p:spPr>
        <p:txBody>
          <a:bodyPr/>
          <a:lstStyle/>
          <a:p>
            <a:r>
              <a:rPr lang="zh-TW" altLang="en-US" dirty="0">
                <a:latin typeface="標楷體" panose="03000509000000000000" pitchFamily="65" charset="-120"/>
                <a:ea typeface="標楷體" panose="03000509000000000000" pitchFamily="65" charset="-120"/>
              </a:rPr>
              <a:t>計畫內容</a:t>
            </a:r>
          </a:p>
        </p:txBody>
      </p:sp>
      <p:sp>
        <p:nvSpPr>
          <p:cNvPr id="3" name="內容版面配置區 2">
            <a:extLst>
              <a:ext uri="{FF2B5EF4-FFF2-40B4-BE49-F238E27FC236}">
                <a16:creationId xmlns:a16="http://schemas.microsoft.com/office/drawing/2014/main" id="{BD0778A0-0C20-65CD-206E-FECAC4A30110}"/>
              </a:ext>
            </a:extLst>
          </p:cNvPr>
          <p:cNvSpPr>
            <a:spLocks noGrp="1"/>
          </p:cNvSpPr>
          <p:nvPr>
            <p:ph idx="1"/>
          </p:nvPr>
        </p:nvSpPr>
        <p:spPr>
          <a:xfrm>
            <a:off x="482600" y="2477194"/>
            <a:ext cx="11288222" cy="3402398"/>
          </a:xfrm>
        </p:spPr>
        <p:txBody>
          <a:bodyPr>
            <a:normAutofit/>
          </a:bodyPr>
          <a:lstStyle/>
          <a:p>
            <a:pPr marL="342900" indent="-342900">
              <a:buFont typeface="Arial" panose="020B0604020202020204" pitchFamily="34" charset="0"/>
              <a:buChar char="•"/>
            </a:pPr>
            <a:r>
              <a:rPr lang="zh-TW" altLang="en-US" sz="2800" dirty="0">
                <a:latin typeface="標楷體" panose="03000509000000000000" pitchFamily="65" charset="-120"/>
                <a:ea typeface="標楷體" panose="03000509000000000000" pitchFamily="65" charset="-120"/>
              </a:rPr>
              <a:t>補助對象</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各公私立大專院校（以下簡稱申請學校）。</a:t>
            </a:r>
            <a:endParaRPr lang="en-US" altLang="zh-TW" sz="2800" dirty="0">
              <a:latin typeface="標楷體" panose="03000509000000000000" pitchFamily="65" charset="-120"/>
              <a:ea typeface="標楷體" panose="03000509000000000000" pitchFamily="65" charset="-120"/>
            </a:endParaRPr>
          </a:p>
          <a:p>
            <a:pPr marL="342900" indent="-342900">
              <a:buFont typeface="Arial" panose="020B0604020202020204" pitchFamily="34" charset="0"/>
              <a:buChar char="•"/>
            </a:pPr>
            <a:r>
              <a:rPr lang="zh-TW" altLang="en-US" sz="2800" dirty="0">
                <a:latin typeface="標楷體" panose="03000509000000000000" pitchFamily="65" charset="-120"/>
                <a:ea typeface="標楷體" panose="03000509000000000000" pitchFamily="65" charset="-120"/>
              </a:rPr>
              <a:t>實施對象</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對教育大數據分析有興趣之</a:t>
            </a:r>
            <a:r>
              <a:rPr lang="zh-TW" altLang="en-US" sz="2800" dirty="0">
                <a:solidFill>
                  <a:srgbClr val="FF0000"/>
                </a:solidFill>
                <a:latin typeface="標楷體" panose="03000509000000000000" pitchFamily="65" charset="-120"/>
                <a:ea typeface="標楷體" panose="03000509000000000000" pitchFamily="65" charset="-120"/>
              </a:rPr>
              <a:t>大專院校學生、碩士生、博士生或在職生</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342900" indent="-342900">
              <a:buFont typeface="Arial" panose="020B0604020202020204" pitchFamily="34" charset="0"/>
              <a:buChar char="•"/>
            </a:pPr>
            <a:r>
              <a:rPr lang="zh-TW" altLang="en-US" sz="2800" dirty="0">
                <a:latin typeface="標楷體" panose="03000509000000000000" pitchFamily="65" charset="-120"/>
                <a:ea typeface="標楷體" panose="03000509000000000000" pitchFamily="65" charset="-120"/>
              </a:rPr>
              <a:t>計畫期程</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自</a:t>
            </a:r>
            <a:r>
              <a:rPr lang="en-US" altLang="zh-TW" sz="2800" dirty="0">
                <a:solidFill>
                  <a:srgbClr val="FF0000"/>
                </a:solidFill>
                <a:latin typeface="標楷體" panose="03000509000000000000" pitchFamily="65" charset="-120"/>
                <a:ea typeface="標楷體" panose="03000509000000000000" pitchFamily="65" charset="-120"/>
              </a:rPr>
              <a:t>111</a:t>
            </a:r>
            <a:r>
              <a:rPr lang="zh-TW" altLang="en-US" sz="2800" dirty="0">
                <a:solidFill>
                  <a:srgbClr val="FF0000"/>
                </a:solidFill>
                <a:latin typeface="標楷體" panose="03000509000000000000" pitchFamily="65" charset="-120"/>
                <a:ea typeface="標楷體" panose="03000509000000000000" pitchFamily="65" charset="-120"/>
              </a:rPr>
              <a:t>年</a:t>
            </a:r>
            <a:r>
              <a:rPr lang="en-US" altLang="zh-TW" sz="2800" dirty="0">
                <a:solidFill>
                  <a:srgbClr val="FF0000"/>
                </a:solidFill>
                <a:latin typeface="標楷體" panose="03000509000000000000" pitchFamily="65" charset="-120"/>
                <a:ea typeface="標楷體" panose="03000509000000000000" pitchFamily="65" charset="-120"/>
              </a:rPr>
              <a:t>11</a:t>
            </a:r>
            <a:r>
              <a:rPr lang="zh-TW" altLang="en-US" sz="2800" dirty="0">
                <a:solidFill>
                  <a:srgbClr val="FF0000"/>
                </a:solidFill>
                <a:latin typeface="標楷體" panose="03000509000000000000" pitchFamily="65" charset="-120"/>
                <a:ea typeface="標楷體" panose="03000509000000000000" pitchFamily="65" charset="-120"/>
              </a:rPr>
              <a:t>月</a:t>
            </a:r>
            <a:r>
              <a:rPr lang="en-US" altLang="zh-TW" sz="2800" dirty="0">
                <a:solidFill>
                  <a:srgbClr val="FF0000"/>
                </a:solidFill>
                <a:latin typeface="標楷體" panose="03000509000000000000" pitchFamily="65" charset="-120"/>
                <a:ea typeface="標楷體" panose="03000509000000000000" pitchFamily="65" charset="-120"/>
              </a:rPr>
              <a:t>1</a:t>
            </a:r>
            <a:r>
              <a:rPr lang="zh-TW" altLang="en-US" sz="2800" dirty="0">
                <a:solidFill>
                  <a:srgbClr val="FF0000"/>
                </a:solidFill>
                <a:latin typeface="標楷體" panose="03000509000000000000" pitchFamily="65" charset="-120"/>
                <a:ea typeface="標楷體" panose="03000509000000000000" pitchFamily="65" charset="-120"/>
              </a:rPr>
              <a:t>日</a:t>
            </a:r>
            <a:r>
              <a:rPr lang="zh-TW" altLang="en-US" sz="2800" dirty="0">
                <a:latin typeface="標楷體" panose="03000509000000000000" pitchFamily="65" charset="-120"/>
                <a:ea typeface="標楷體" panose="03000509000000000000" pitchFamily="65" charset="-120"/>
              </a:rPr>
              <a:t>起至</a:t>
            </a:r>
            <a:r>
              <a:rPr lang="en-US" altLang="zh-TW" sz="2800" dirty="0">
                <a:solidFill>
                  <a:srgbClr val="FF0000"/>
                </a:solidFill>
                <a:latin typeface="標楷體" panose="03000509000000000000" pitchFamily="65" charset="-120"/>
                <a:ea typeface="標楷體" panose="03000509000000000000" pitchFamily="65" charset="-120"/>
              </a:rPr>
              <a:t>113</a:t>
            </a:r>
            <a:r>
              <a:rPr lang="zh-TW" altLang="en-US" sz="2800" dirty="0">
                <a:solidFill>
                  <a:srgbClr val="FF0000"/>
                </a:solidFill>
                <a:latin typeface="標楷體" panose="03000509000000000000" pitchFamily="65" charset="-120"/>
                <a:ea typeface="標楷體" panose="03000509000000000000" pitchFamily="65" charset="-120"/>
              </a:rPr>
              <a:t>年</a:t>
            </a:r>
            <a:r>
              <a:rPr lang="en-US" altLang="zh-TW" sz="2800" dirty="0">
                <a:solidFill>
                  <a:srgbClr val="FF0000"/>
                </a:solidFill>
                <a:latin typeface="標楷體" panose="03000509000000000000" pitchFamily="65" charset="-120"/>
                <a:ea typeface="標楷體" panose="03000509000000000000" pitchFamily="65" charset="-120"/>
              </a:rPr>
              <a:t>1</a:t>
            </a:r>
            <a:r>
              <a:rPr lang="zh-TW" altLang="en-US" sz="2800" dirty="0">
                <a:solidFill>
                  <a:srgbClr val="FF0000"/>
                </a:solidFill>
                <a:latin typeface="標楷體" panose="03000509000000000000" pitchFamily="65" charset="-120"/>
                <a:ea typeface="標楷體" panose="03000509000000000000" pitchFamily="65" charset="-120"/>
              </a:rPr>
              <a:t>月</a:t>
            </a:r>
            <a:r>
              <a:rPr lang="en-US" altLang="zh-TW" sz="2800" dirty="0">
                <a:solidFill>
                  <a:srgbClr val="FF0000"/>
                </a:solidFill>
                <a:latin typeface="標楷體" panose="03000509000000000000" pitchFamily="65" charset="-120"/>
                <a:ea typeface="標楷體" panose="03000509000000000000" pitchFamily="65" charset="-120"/>
              </a:rPr>
              <a:t>31</a:t>
            </a:r>
            <a:r>
              <a:rPr lang="zh-TW" altLang="en-US" sz="2800" dirty="0">
                <a:solidFill>
                  <a:srgbClr val="FF0000"/>
                </a:solidFill>
                <a:latin typeface="標楷體" panose="03000509000000000000" pitchFamily="65" charset="-120"/>
                <a:ea typeface="標楷體" panose="03000509000000000000" pitchFamily="65" charset="-120"/>
              </a:rPr>
              <a:t>日</a:t>
            </a:r>
            <a:r>
              <a:rPr lang="zh-TW" altLang="en-US" sz="2800" dirty="0">
                <a:latin typeface="標楷體" panose="03000509000000000000" pitchFamily="65" charset="-120"/>
                <a:ea typeface="標楷體" panose="03000509000000000000" pitchFamily="65" charset="-120"/>
              </a:rPr>
              <a:t>止。</a:t>
            </a:r>
            <a:endParaRPr lang="en-US" altLang="zh-TW"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B59E14AE-7C5E-FCD9-29A3-A055AED2010C}"/>
              </a:ext>
            </a:extLst>
          </p:cNvPr>
          <p:cNvSpPr>
            <a:spLocks noGrp="1"/>
          </p:cNvSpPr>
          <p:nvPr>
            <p:ph type="sldNum" sz="quarter" idx="12"/>
          </p:nvPr>
        </p:nvSpPr>
        <p:spPr/>
        <p:txBody>
          <a:bodyPr/>
          <a:lstStyle/>
          <a:p>
            <a:fld id="{60553ECD-7F6D-420D-93CA-D8D15EB427AC}" type="slidenum">
              <a:rPr lang="en-US" smtClean="0"/>
              <a:t>20</a:t>
            </a:fld>
            <a:endParaRPr lang="en-US"/>
          </a:p>
        </p:txBody>
      </p:sp>
    </p:spTree>
    <p:extLst>
      <p:ext uri="{BB962C8B-B14F-4D97-AF65-F5344CB8AC3E}">
        <p14:creationId xmlns:p14="http://schemas.microsoft.com/office/powerpoint/2010/main" val="1459377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4B40721E-38A1-F683-DD3F-78580781DA2A}"/>
              </a:ext>
            </a:extLst>
          </p:cNvPr>
          <p:cNvSpPr>
            <a:spLocks noGrp="1"/>
          </p:cNvSpPr>
          <p:nvPr>
            <p:ph idx="1"/>
          </p:nvPr>
        </p:nvSpPr>
        <p:spPr>
          <a:xfrm>
            <a:off x="482600" y="997528"/>
            <a:ext cx="11205095" cy="4882064"/>
          </a:xfrm>
        </p:spPr>
        <p:txBody>
          <a:bodyPr>
            <a:normAutofit fontScale="92500"/>
          </a:bodyPr>
          <a:lstStyle/>
          <a:p>
            <a:pPr indent="-457200"/>
            <a:r>
              <a:rPr lang="zh-TW" altLang="en-US" sz="3000" dirty="0">
                <a:latin typeface="標楷體" panose="03000509000000000000" pitchFamily="65" charset="-120"/>
                <a:ea typeface="標楷體" panose="03000509000000000000" pitchFamily="65" charset="-120"/>
              </a:rPr>
              <a:t>推動內容</a:t>
            </a:r>
            <a:r>
              <a:rPr lang="en-US" altLang="zh-TW" sz="3000" dirty="0">
                <a:latin typeface="標楷體" panose="03000509000000000000" pitchFamily="65" charset="-120"/>
                <a:ea typeface="標楷體" panose="03000509000000000000" pitchFamily="65" charset="-120"/>
              </a:rPr>
              <a:t>:</a:t>
            </a:r>
          </a:p>
          <a:p>
            <a:pPr indent="-457200"/>
            <a:r>
              <a:rPr lang="zh-TW" altLang="en-US" dirty="0">
                <a:latin typeface="標楷體" panose="03000509000000000000" pitchFamily="65" charset="-120"/>
                <a:ea typeface="標楷體" panose="03000509000000000000" pitchFamily="65" charset="-120"/>
              </a:rPr>
              <a:t>一、於計畫執行期間完成微學程設置所具備之所有學分，方可取得微學程修畢通過證書。</a:t>
            </a:r>
          </a:p>
          <a:p>
            <a:pPr indent="-457200"/>
            <a:r>
              <a:rPr lang="zh-TW" altLang="en-US" dirty="0">
                <a:latin typeface="標楷體" panose="03000509000000000000" pitchFamily="65" charset="-120"/>
                <a:ea typeface="標楷體" panose="03000509000000000000" pitchFamily="65" charset="-120"/>
              </a:rPr>
              <a:t>二、教學活動所開設之課程須與教育大數據有關，課程特色為指導學生習得與教育相關之數據分析概論和工具，能實際應用數據分析開發工具、統計相關套裝軟體來挖掘現有教育資料庫資料以解決真實教育議題，進而完成與產業合作之實務專案或實習。課程名稱由申請學校所具備院系及專任師資之專長，經審核通過後提出。</a:t>
            </a:r>
          </a:p>
          <a:p>
            <a:r>
              <a:rPr lang="zh-TW" altLang="en-US" dirty="0">
                <a:latin typeface="標楷體" panose="03000509000000000000" pitchFamily="65" charset="-120"/>
                <a:ea typeface="標楷體" panose="03000509000000000000" pitchFamily="65" charset="-120"/>
              </a:rPr>
              <a:t>三、課程規劃需包含跨域基礎課程、進階課程、實務課程三類。各類課程應開設多門科目，每門課程以</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至</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學分為主，欲取得微學程證明之學生，應修畢</a:t>
            </a:r>
            <a:r>
              <a:rPr lang="zh-TW" altLang="en-US" dirty="0">
                <a:solidFill>
                  <a:srgbClr val="FF0000"/>
                </a:solidFill>
                <a:latin typeface="標楷體" panose="03000509000000000000" pitchFamily="65" charset="-120"/>
                <a:ea typeface="標楷體" panose="03000509000000000000" pitchFamily="65" charset="-120"/>
              </a:rPr>
              <a:t>基礎課程至少</a:t>
            </a:r>
            <a:r>
              <a:rPr lang="en-US" altLang="zh-TW" dirty="0">
                <a:solidFill>
                  <a:srgbClr val="FF0000"/>
                </a:solidFill>
                <a:latin typeface="標楷體" panose="03000509000000000000" pitchFamily="65" charset="-120"/>
                <a:ea typeface="標楷體" panose="03000509000000000000" pitchFamily="65" charset="-120"/>
              </a:rPr>
              <a:t>2</a:t>
            </a:r>
            <a:r>
              <a:rPr lang="zh-TW" altLang="en-US" dirty="0">
                <a:solidFill>
                  <a:srgbClr val="FF0000"/>
                </a:solidFill>
                <a:latin typeface="標楷體" panose="03000509000000000000" pitchFamily="65" charset="-120"/>
                <a:ea typeface="標楷體" panose="03000509000000000000" pitchFamily="65" charset="-120"/>
              </a:rPr>
              <a:t>門</a:t>
            </a:r>
            <a:r>
              <a:rPr lang="zh-TW" altLang="en-US" dirty="0">
                <a:latin typeface="標楷體" panose="03000509000000000000" pitchFamily="65" charset="-120"/>
                <a:ea typeface="標楷體" panose="03000509000000000000" pitchFamily="65" charset="-120"/>
              </a:rPr>
              <a:t>、</a:t>
            </a:r>
            <a:r>
              <a:rPr lang="zh-TW" altLang="en-US" dirty="0">
                <a:solidFill>
                  <a:srgbClr val="FF0000"/>
                </a:solidFill>
                <a:latin typeface="標楷體" panose="03000509000000000000" pitchFamily="65" charset="-120"/>
                <a:ea typeface="標楷體" panose="03000509000000000000" pitchFamily="65" charset="-120"/>
              </a:rPr>
              <a:t>進階課程至少</a:t>
            </a:r>
            <a:r>
              <a:rPr lang="en-US" altLang="zh-TW" dirty="0">
                <a:solidFill>
                  <a:srgbClr val="FF0000"/>
                </a:solidFill>
                <a:latin typeface="標楷體" panose="03000509000000000000" pitchFamily="65" charset="-120"/>
                <a:ea typeface="標楷體" panose="03000509000000000000" pitchFamily="65" charset="-120"/>
              </a:rPr>
              <a:t>1</a:t>
            </a:r>
            <a:r>
              <a:rPr lang="zh-TW" altLang="en-US" dirty="0">
                <a:solidFill>
                  <a:srgbClr val="FF0000"/>
                </a:solidFill>
                <a:latin typeface="標楷體" panose="03000509000000000000" pitchFamily="65" charset="-120"/>
                <a:ea typeface="標楷體" panose="03000509000000000000" pitchFamily="65" charset="-120"/>
              </a:rPr>
              <a:t>門</a:t>
            </a:r>
            <a:r>
              <a:rPr lang="zh-TW" altLang="en-US" dirty="0">
                <a:latin typeface="標楷體" panose="03000509000000000000" pitchFamily="65" charset="-120"/>
                <a:ea typeface="標楷體" panose="03000509000000000000" pitchFamily="65" charset="-120"/>
              </a:rPr>
              <a:t>以及</a:t>
            </a:r>
            <a:r>
              <a:rPr lang="zh-TW" altLang="en-US" dirty="0">
                <a:solidFill>
                  <a:srgbClr val="FF0000"/>
                </a:solidFill>
                <a:latin typeface="標楷體" panose="03000509000000000000" pitchFamily="65" charset="-120"/>
                <a:ea typeface="標楷體" panose="03000509000000000000" pitchFamily="65" charset="-120"/>
              </a:rPr>
              <a:t>實務課程至少</a:t>
            </a:r>
            <a:r>
              <a:rPr lang="en-US" altLang="zh-TW" dirty="0">
                <a:solidFill>
                  <a:srgbClr val="FF0000"/>
                </a:solidFill>
                <a:latin typeface="標楷體" panose="03000509000000000000" pitchFamily="65" charset="-120"/>
                <a:ea typeface="標楷體" panose="03000509000000000000" pitchFamily="65" charset="-120"/>
              </a:rPr>
              <a:t>1</a:t>
            </a:r>
            <a:r>
              <a:rPr lang="zh-TW" altLang="en-US" dirty="0">
                <a:solidFill>
                  <a:srgbClr val="FF0000"/>
                </a:solidFill>
                <a:latin typeface="標楷體" panose="03000509000000000000" pitchFamily="65" charset="-120"/>
                <a:ea typeface="標楷體" panose="03000509000000000000" pitchFamily="65" charset="-120"/>
              </a:rPr>
              <a:t>門</a:t>
            </a:r>
            <a:r>
              <a:rPr lang="zh-TW" altLang="en-US" dirty="0">
                <a:latin typeface="標楷體" panose="03000509000000000000" pitchFamily="65" charset="-120"/>
                <a:ea typeface="標楷體" panose="03000509000000000000" pitchFamily="65" charset="-120"/>
              </a:rPr>
              <a:t>。總學分</a:t>
            </a:r>
            <a:r>
              <a:rPr lang="zh-TW" altLang="en-US" dirty="0">
                <a:solidFill>
                  <a:srgbClr val="FF0000"/>
                </a:solidFill>
                <a:latin typeface="標楷體" panose="03000509000000000000" pitchFamily="65" charset="-120"/>
                <a:ea typeface="標楷體" panose="03000509000000000000" pitchFamily="65" charset="-120"/>
              </a:rPr>
              <a:t>至少應修</a:t>
            </a:r>
            <a:r>
              <a:rPr lang="en-US" altLang="zh-TW" dirty="0">
                <a:solidFill>
                  <a:srgbClr val="FF0000"/>
                </a:solidFill>
                <a:latin typeface="標楷體" panose="03000509000000000000" pitchFamily="65" charset="-120"/>
                <a:ea typeface="標楷體" panose="03000509000000000000" pitchFamily="65" charset="-120"/>
              </a:rPr>
              <a:t>10</a:t>
            </a:r>
            <a:r>
              <a:rPr lang="zh-TW" altLang="en-US" dirty="0">
                <a:solidFill>
                  <a:srgbClr val="FF0000"/>
                </a:solidFill>
                <a:latin typeface="標楷體" panose="03000509000000000000" pitchFamily="65" charset="-120"/>
                <a:ea typeface="標楷體" panose="03000509000000000000" pitchFamily="65" charset="-120"/>
              </a:rPr>
              <a:t>學分</a:t>
            </a:r>
            <a:r>
              <a:rPr lang="zh-TW" altLang="en-US" dirty="0">
                <a:latin typeface="標楷體" panose="03000509000000000000" pitchFamily="65" charset="-120"/>
                <a:ea typeface="標楷體" panose="03000509000000000000" pitchFamily="65" charset="-120"/>
              </a:rPr>
              <a:t>，學分上限各學校自訂。可參考</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附件</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開課說明。</a:t>
            </a:r>
          </a:p>
          <a:p>
            <a:pPr indent="-457200"/>
            <a:r>
              <a:rPr lang="zh-TW" altLang="en-US" dirty="0">
                <a:latin typeface="標楷體" panose="03000509000000000000" pitchFamily="65" charset="-120"/>
                <a:ea typeface="標楷體" panose="03000509000000000000" pitchFamily="65" charset="-120"/>
              </a:rPr>
              <a:t>四、每一學分應至少開設</a:t>
            </a:r>
            <a:r>
              <a:rPr lang="en-US" altLang="zh-TW" dirty="0">
                <a:solidFill>
                  <a:srgbClr val="FF0000"/>
                </a:solidFill>
                <a:latin typeface="標楷體" panose="03000509000000000000" pitchFamily="65" charset="-120"/>
                <a:ea typeface="標楷體" panose="03000509000000000000" pitchFamily="65" charset="-120"/>
              </a:rPr>
              <a:t>16</a:t>
            </a:r>
            <a:r>
              <a:rPr lang="zh-TW" altLang="en-US" dirty="0">
                <a:solidFill>
                  <a:srgbClr val="FF0000"/>
                </a:solidFill>
                <a:latin typeface="標楷體" panose="03000509000000000000" pitchFamily="65" charset="-120"/>
                <a:ea typeface="標楷體" panose="03000509000000000000" pitchFamily="65" charset="-120"/>
              </a:rPr>
              <a:t>節課</a:t>
            </a:r>
            <a:r>
              <a:rPr lang="zh-TW" altLang="en-US" dirty="0">
                <a:latin typeface="標楷體" panose="03000509000000000000" pitchFamily="65" charset="-120"/>
                <a:ea typeface="標楷體" panose="03000509000000000000" pitchFamily="65" charset="-120"/>
              </a:rPr>
              <a:t>、最多為</a:t>
            </a:r>
            <a:r>
              <a:rPr lang="en-US" altLang="zh-TW" dirty="0">
                <a:solidFill>
                  <a:srgbClr val="FF0000"/>
                </a:solidFill>
                <a:latin typeface="標楷體" panose="03000509000000000000" pitchFamily="65" charset="-120"/>
                <a:ea typeface="標楷體" panose="03000509000000000000" pitchFamily="65" charset="-120"/>
              </a:rPr>
              <a:t>18</a:t>
            </a:r>
            <a:r>
              <a:rPr lang="zh-TW" altLang="en-US" dirty="0">
                <a:solidFill>
                  <a:srgbClr val="FF0000"/>
                </a:solidFill>
                <a:latin typeface="標楷體" panose="03000509000000000000" pitchFamily="65" charset="-120"/>
                <a:ea typeface="標楷體" panose="03000509000000000000" pitchFamily="65" charset="-120"/>
              </a:rPr>
              <a:t>節課</a:t>
            </a:r>
            <a:r>
              <a:rPr lang="zh-TW" altLang="en-US" dirty="0">
                <a:latin typeface="標楷體" panose="03000509000000000000" pitchFamily="65" charset="-120"/>
                <a:ea typeface="標楷體" panose="03000509000000000000" pitchFamily="65" charset="-120"/>
              </a:rPr>
              <a:t>，每節課</a:t>
            </a:r>
            <a:r>
              <a:rPr lang="en-US" altLang="zh-TW" dirty="0">
                <a:solidFill>
                  <a:srgbClr val="FF0000"/>
                </a:solidFill>
                <a:latin typeface="標楷體" panose="03000509000000000000" pitchFamily="65" charset="-120"/>
                <a:ea typeface="標楷體" panose="03000509000000000000" pitchFamily="65" charset="-120"/>
              </a:rPr>
              <a:t>50</a:t>
            </a:r>
            <a:r>
              <a:rPr lang="zh-TW" altLang="en-US" dirty="0">
                <a:solidFill>
                  <a:srgbClr val="FF0000"/>
                </a:solidFill>
                <a:latin typeface="標楷體" panose="03000509000000000000" pitchFamily="65" charset="-120"/>
                <a:ea typeface="標楷體" panose="03000509000000000000" pitchFamily="65" charset="-120"/>
              </a:rPr>
              <a:t>分鐘</a:t>
            </a:r>
            <a:r>
              <a:rPr lang="zh-TW" altLang="en-US" dirty="0">
                <a:latin typeface="標楷體" panose="03000509000000000000" pitchFamily="65" charset="-120"/>
                <a:ea typeface="標楷體" panose="03000509000000000000" pitchFamily="65" charset="-120"/>
              </a:rPr>
              <a:t>。</a:t>
            </a:r>
          </a:p>
          <a:p>
            <a:pPr indent="-457200"/>
            <a:r>
              <a:rPr lang="zh-TW" altLang="en-US" dirty="0">
                <a:latin typeface="標楷體" panose="03000509000000000000" pitchFamily="65" charset="-120"/>
                <a:ea typeface="標楷體" panose="03000509000000000000" pitchFamily="65" charset="-120"/>
              </a:rPr>
              <a:t>五、課程之數位平臺必須使用</a:t>
            </a:r>
            <a:r>
              <a:rPr lang="zh-TW" altLang="en-US" dirty="0">
                <a:solidFill>
                  <a:srgbClr val="FF0000"/>
                </a:solidFill>
                <a:latin typeface="標楷體" panose="03000509000000000000" pitchFamily="65" charset="-120"/>
                <a:ea typeface="標楷體" panose="03000509000000000000" pitchFamily="65" charset="-120"/>
              </a:rPr>
              <a:t>教育部磨課師平臺</a:t>
            </a:r>
            <a:r>
              <a:rPr lang="zh-TW" altLang="en-US" dirty="0">
                <a:latin typeface="標楷體" panose="03000509000000000000" pitchFamily="65" charset="-120"/>
                <a:ea typeface="標楷體" panose="03000509000000000000" pitchFamily="65" charset="-120"/>
              </a:rPr>
              <a:t>。</a:t>
            </a:r>
          </a:p>
          <a:p>
            <a:pPr indent="-457200"/>
            <a:endParaRPr lang="zh-TW" altLang="en-US"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DAC87602-3889-9F0B-4583-ED1B10AA8BA0}"/>
              </a:ext>
            </a:extLst>
          </p:cNvPr>
          <p:cNvSpPr>
            <a:spLocks noGrp="1"/>
          </p:cNvSpPr>
          <p:nvPr>
            <p:ph type="sldNum" sz="quarter" idx="12"/>
          </p:nvPr>
        </p:nvSpPr>
        <p:spPr/>
        <p:txBody>
          <a:bodyPr/>
          <a:lstStyle/>
          <a:p>
            <a:fld id="{60553ECD-7F6D-420D-93CA-D8D15EB427AC}" type="slidenum">
              <a:rPr lang="en-US" smtClean="0"/>
              <a:t>21</a:t>
            </a:fld>
            <a:endParaRPr lang="en-US"/>
          </a:p>
        </p:txBody>
      </p:sp>
    </p:spTree>
    <p:extLst>
      <p:ext uri="{BB962C8B-B14F-4D97-AF65-F5344CB8AC3E}">
        <p14:creationId xmlns:p14="http://schemas.microsoft.com/office/powerpoint/2010/main" val="3664704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940701-E5BD-C4CA-AA34-00FDF2F6A6BC}"/>
              </a:ext>
            </a:extLst>
          </p:cNvPr>
          <p:cNvSpPr>
            <a:spLocks noGrp="1"/>
          </p:cNvSpPr>
          <p:nvPr>
            <p:ph type="title"/>
          </p:nvPr>
        </p:nvSpPr>
        <p:spPr>
          <a:xfrm>
            <a:off x="482600" y="978408"/>
            <a:ext cx="10634472" cy="900268"/>
          </a:xfrm>
        </p:spPr>
        <p:txBody>
          <a:bodyPr/>
          <a:lstStyle/>
          <a:p>
            <a:r>
              <a:rPr lang="zh-TW" altLang="en-US" dirty="0">
                <a:latin typeface="標楷體" panose="03000509000000000000" pitchFamily="65" charset="-120"/>
                <a:ea typeface="標楷體" panose="03000509000000000000" pitchFamily="65" charset="-120"/>
              </a:rPr>
              <a:t>補助原則</a:t>
            </a:r>
          </a:p>
        </p:txBody>
      </p:sp>
      <p:sp>
        <p:nvSpPr>
          <p:cNvPr id="3" name="內容版面配置區 2">
            <a:extLst>
              <a:ext uri="{FF2B5EF4-FFF2-40B4-BE49-F238E27FC236}">
                <a16:creationId xmlns:a16="http://schemas.microsoft.com/office/drawing/2014/main" id="{981856C7-B07B-87ED-488B-D0D79707B158}"/>
              </a:ext>
            </a:extLst>
          </p:cNvPr>
          <p:cNvSpPr>
            <a:spLocks noGrp="1"/>
          </p:cNvSpPr>
          <p:nvPr>
            <p:ph idx="1"/>
          </p:nvPr>
        </p:nvSpPr>
        <p:spPr>
          <a:xfrm>
            <a:off x="482600" y="2477192"/>
            <a:ext cx="10506991" cy="3402399"/>
          </a:xfrm>
        </p:spPr>
        <p:txBody>
          <a:bodyPr/>
          <a:lstStyle/>
          <a:p>
            <a:r>
              <a:rPr lang="zh-TW" altLang="en-US" dirty="0">
                <a:latin typeface="標楷體" panose="03000509000000000000" pitchFamily="65" charset="-120"/>
                <a:ea typeface="標楷體" panose="03000509000000000000" pitchFamily="65" charset="-120"/>
              </a:rPr>
              <a:t>一、教學活動進行方式，除開課教師教學外，得聘請跨系院專家學者協助之，或偕同相關產業專家一同進行。</a:t>
            </a:r>
          </a:p>
          <a:p>
            <a:r>
              <a:rPr lang="zh-TW" altLang="en-US" dirty="0">
                <a:latin typeface="標楷體" panose="03000509000000000000" pitchFamily="65" charset="-120"/>
                <a:ea typeface="標楷體" panose="03000509000000000000" pitchFamily="65" charset="-120"/>
              </a:rPr>
              <a:t>二、所申請之計畫如已獲教育部或其他機關之補助者，</a:t>
            </a:r>
            <a:r>
              <a:rPr lang="zh-TW" altLang="en-US" dirty="0">
                <a:solidFill>
                  <a:srgbClr val="FF0000"/>
                </a:solidFill>
                <a:latin typeface="標楷體" panose="03000509000000000000" pitchFamily="65" charset="-120"/>
                <a:ea typeface="標楷體" panose="03000509000000000000" pitchFamily="65" charset="-120"/>
              </a:rPr>
              <a:t>不得重複申請</a:t>
            </a:r>
            <a:r>
              <a:rPr lang="zh-TW" altLang="en-US" dirty="0">
                <a:latin typeface="標楷體" panose="03000509000000000000" pitchFamily="65" charset="-120"/>
                <a:ea typeface="標楷體" panose="03000509000000000000" pitchFamily="65" charset="-120"/>
              </a:rPr>
              <a:t>；於事後經查證重複補助，應繳回是項補助經費。</a:t>
            </a:r>
          </a:p>
          <a:p>
            <a:r>
              <a:rPr lang="zh-TW" altLang="en-US" dirty="0">
                <a:latin typeface="標楷體" panose="03000509000000000000" pitchFamily="65" charset="-120"/>
                <a:ea typeface="標楷體" panose="03000509000000000000" pitchFamily="65" charset="-120"/>
              </a:rPr>
              <a:t>三、申請人應審慎評估執行能力，並考量自身資源條件後，再提出申請；如經核定補助但因故無法執行完畢，將停止該申請人</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年補助之權利。</a:t>
            </a:r>
          </a:p>
          <a:p>
            <a:endParaRPr lang="zh-TW" altLang="en-US"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019F8762-3EA2-F6D1-273F-EB8014AF4BBB}"/>
              </a:ext>
            </a:extLst>
          </p:cNvPr>
          <p:cNvSpPr>
            <a:spLocks noGrp="1"/>
          </p:cNvSpPr>
          <p:nvPr>
            <p:ph type="sldNum" sz="quarter" idx="12"/>
          </p:nvPr>
        </p:nvSpPr>
        <p:spPr/>
        <p:txBody>
          <a:bodyPr/>
          <a:lstStyle/>
          <a:p>
            <a:fld id="{60553ECD-7F6D-420D-93CA-D8D15EB427AC}" type="slidenum">
              <a:rPr lang="en-US" smtClean="0"/>
              <a:t>22</a:t>
            </a:fld>
            <a:endParaRPr lang="en-US"/>
          </a:p>
        </p:txBody>
      </p:sp>
    </p:spTree>
    <p:extLst>
      <p:ext uri="{BB962C8B-B14F-4D97-AF65-F5344CB8AC3E}">
        <p14:creationId xmlns:p14="http://schemas.microsoft.com/office/powerpoint/2010/main" val="344385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A426E2-360C-6DA4-B18E-E747A70F4C4E}"/>
              </a:ext>
            </a:extLst>
          </p:cNvPr>
          <p:cNvSpPr>
            <a:spLocks noGrp="1"/>
          </p:cNvSpPr>
          <p:nvPr>
            <p:ph type="title"/>
          </p:nvPr>
        </p:nvSpPr>
        <p:spPr>
          <a:xfrm>
            <a:off x="482600" y="978408"/>
            <a:ext cx="10634472" cy="1199527"/>
          </a:xfrm>
        </p:spPr>
        <p:txBody>
          <a:bodyPr/>
          <a:lstStyle/>
          <a:p>
            <a:r>
              <a:rPr lang="zh-TW" altLang="en-US" dirty="0">
                <a:latin typeface="標楷體" panose="03000509000000000000" pitchFamily="65" charset="-120"/>
                <a:ea typeface="標楷體" panose="03000509000000000000" pitchFamily="65" charset="-120"/>
              </a:rPr>
              <a:t>申請作業</a:t>
            </a:r>
          </a:p>
        </p:txBody>
      </p:sp>
      <p:sp>
        <p:nvSpPr>
          <p:cNvPr id="3" name="內容版面配置區 2">
            <a:extLst>
              <a:ext uri="{FF2B5EF4-FFF2-40B4-BE49-F238E27FC236}">
                <a16:creationId xmlns:a16="http://schemas.microsoft.com/office/drawing/2014/main" id="{B7873CCA-D0EF-42A5-F676-883BF992662C}"/>
              </a:ext>
            </a:extLst>
          </p:cNvPr>
          <p:cNvSpPr>
            <a:spLocks noGrp="1"/>
          </p:cNvSpPr>
          <p:nvPr>
            <p:ph idx="1"/>
          </p:nvPr>
        </p:nvSpPr>
        <p:spPr>
          <a:xfrm>
            <a:off x="482599" y="2560320"/>
            <a:ext cx="11304847" cy="3452275"/>
          </a:xfrm>
        </p:spPr>
        <p:txBody>
          <a:bodyPr>
            <a:normAutofit/>
          </a:bodyPr>
          <a:lstStyle/>
          <a:p>
            <a:r>
              <a:rPr lang="zh-TW" altLang="en-US" sz="2800" dirty="0">
                <a:latin typeface="標楷體" panose="03000509000000000000" pitchFamily="65" charset="-120"/>
                <a:ea typeface="標楷體" panose="03000509000000000000" pitchFamily="65" charset="-120"/>
              </a:rPr>
              <a:t>一、本徵件須知公告於教育部「推動中小學數位學習精進方案」</a:t>
            </a:r>
            <a:r>
              <a:rPr lang="en-US" altLang="zh-TW" sz="2800" dirty="0">
                <a:solidFill>
                  <a:srgbClr val="FF0000"/>
                </a:solidFill>
                <a:latin typeface="標楷體" panose="03000509000000000000" pitchFamily="65" charset="-120"/>
                <a:ea typeface="標楷體" panose="03000509000000000000" pitchFamily="65" charset="-120"/>
              </a:rPr>
              <a:t>(https://pads.moe.edu.tw/)</a:t>
            </a:r>
            <a:r>
              <a:rPr lang="zh-TW" altLang="zh-TW" sz="2800" dirty="0">
                <a:solidFill>
                  <a:srgbClr val="FF0000"/>
                </a:solidFill>
                <a:effectLst/>
                <a:ea typeface="標楷體" panose="03000509000000000000" pitchFamily="65" charset="-120"/>
                <a:cs typeface="Times New Roman" panose="02020603050405020304" pitchFamily="18" charset="0"/>
              </a:rPr>
              <a:t>教育大數據</a:t>
            </a:r>
            <a:r>
              <a:rPr lang="zh-TW" altLang="en-US" sz="2800" dirty="0">
                <a:solidFill>
                  <a:srgbClr val="FF0000"/>
                </a:solidFill>
                <a:effectLst/>
                <a:ea typeface="標楷體" panose="03000509000000000000" pitchFamily="65" charset="-120"/>
                <a:cs typeface="Times New Roman" panose="02020603050405020304" pitchFamily="18" charset="0"/>
              </a:rPr>
              <a:t>微學程</a:t>
            </a:r>
            <a:r>
              <a:rPr lang="zh-TW" altLang="zh-TW" sz="2800" dirty="0">
                <a:solidFill>
                  <a:srgbClr val="FF0000"/>
                </a:solidFill>
                <a:effectLst/>
                <a:ea typeface="標楷體" panose="03000509000000000000" pitchFamily="65" charset="-120"/>
                <a:cs typeface="Times New Roman" panose="02020603050405020304" pitchFamily="18" charset="0"/>
              </a:rPr>
              <a:t>專區</a:t>
            </a:r>
            <a:r>
              <a:rPr lang="zh-TW" altLang="en-US"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二、申請日期：</a:t>
            </a:r>
            <a:r>
              <a:rPr lang="en-US" altLang="zh-TW" sz="2800" dirty="0">
                <a:solidFill>
                  <a:srgbClr val="FF0000"/>
                </a:solidFill>
                <a:latin typeface="標楷體" panose="03000509000000000000" pitchFamily="65" charset="-120"/>
                <a:ea typeface="標楷體" panose="03000509000000000000" pitchFamily="65" charset="-120"/>
              </a:rPr>
              <a:t>111</a:t>
            </a:r>
            <a:r>
              <a:rPr lang="zh-TW" altLang="en-US" sz="2800" dirty="0">
                <a:solidFill>
                  <a:srgbClr val="FF0000"/>
                </a:solidFill>
                <a:latin typeface="標楷體" panose="03000509000000000000" pitchFamily="65" charset="-120"/>
                <a:ea typeface="標楷體" panose="03000509000000000000" pitchFamily="65" charset="-120"/>
              </a:rPr>
              <a:t>年</a:t>
            </a:r>
            <a:r>
              <a:rPr lang="en-US" altLang="zh-TW" sz="2800" dirty="0">
                <a:solidFill>
                  <a:srgbClr val="FF0000"/>
                </a:solidFill>
                <a:latin typeface="標楷體" panose="03000509000000000000" pitchFamily="65" charset="-120"/>
                <a:ea typeface="標楷體" panose="03000509000000000000" pitchFamily="65" charset="-120"/>
              </a:rPr>
              <a:t>9</a:t>
            </a:r>
            <a:r>
              <a:rPr lang="zh-TW" altLang="en-US" sz="2800" dirty="0">
                <a:solidFill>
                  <a:srgbClr val="FF0000"/>
                </a:solidFill>
                <a:latin typeface="標楷體" panose="03000509000000000000" pitchFamily="65" charset="-120"/>
                <a:ea typeface="標楷體" panose="03000509000000000000" pitchFamily="65" charset="-120"/>
              </a:rPr>
              <a:t>月</a:t>
            </a:r>
            <a:r>
              <a:rPr lang="en-US" altLang="zh-TW" sz="2800" dirty="0">
                <a:solidFill>
                  <a:srgbClr val="FF0000"/>
                </a:solidFill>
                <a:latin typeface="標楷體" panose="03000509000000000000" pitchFamily="65" charset="-120"/>
                <a:ea typeface="標楷體" panose="03000509000000000000" pitchFamily="65" charset="-120"/>
              </a:rPr>
              <a:t>15</a:t>
            </a:r>
            <a:r>
              <a:rPr lang="zh-TW" altLang="en-US" sz="2800" dirty="0">
                <a:solidFill>
                  <a:srgbClr val="FF0000"/>
                </a:solidFill>
                <a:latin typeface="標楷體" panose="03000509000000000000" pitchFamily="65" charset="-120"/>
                <a:ea typeface="標楷體" panose="03000509000000000000" pitchFamily="65" charset="-120"/>
              </a:rPr>
              <a:t>日</a:t>
            </a:r>
            <a:r>
              <a:rPr lang="en-US" altLang="zh-TW" sz="2800" dirty="0">
                <a:solidFill>
                  <a:srgbClr val="FF0000"/>
                </a:solidFill>
                <a:latin typeface="標楷體" panose="03000509000000000000" pitchFamily="65" charset="-120"/>
                <a:ea typeface="標楷體" panose="03000509000000000000" pitchFamily="65" charset="-120"/>
              </a:rPr>
              <a:t>(</a:t>
            </a:r>
            <a:r>
              <a:rPr lang="zh-TW" altLang="en-US" sz="2800" dirty="0">
                <a:solidFill>
                  <a:srgbClr val="FF0000"/>
                </a:solidFill>
                <a:latin typeface="標楷體" panose="03000509000000000000" pitchFamily="65" charset="-120"/>
                <a:ea typeface="標楷體" panose="03000509000000000000" pitchFamily="65" charset="-120"/>
              </a:rPr>
              <a:t>星期四</a:t>
            </a:r>
            <a:r>
              <a:rPr lang="en-US" altLang="zh-TW" sz="2800" dirty="0">
                <a:solidFill>
                  <a:srgbClr val="FF0000"/>
                </a:solidFill>
                <a:latin typeface="標楷體" panose="03000509000000000000" pitchFamily="65" charset="-120"/>
                <a:ea typeface="標楷體" panose="03000509000000000000" pitchFamily="65" charset="-120"/>
              </a:rPr>
              <a:t>)17:00</a:t>
            </a:r>
            <a:r>
              <a:rPr lang="zh-TW" altLang="en-US" sz="2800" dirty="0">
                <a:solidFill>
                  <a:srgbClr val="FF0000"/>
                </a:solidFill>
                <a:latin typeface="標楷體" panose="03000509000000000000" pitchFamily="65" charset="-120"/>
                <a:ea typeface="標楷體" panose="03000509000000000000" pitchFamily="65" charset="-120"/>
              </a:rPr>
              <a:t>前</a:t>
            </a:r>
            <a:r>
              <a:rPr lang="zh-TW" altLang="en-US"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三、申請方式：</a:t>
            </a:r>
          </a:p>
          <a:p>
            <a:r>
              <a:rPr lang="zh-TW" altLang="en-US" sz="2800" dirty="0">
                <a:latin typeface="標楷體" panose="03000509000000000000" pitchFamily="65" charset="-120"/>
                <a:ea typeface="標楷體" panose="03000509000000000000" pitchFamily="65" charset="-120"/>
              </a:rPr>
              <a:t>備齊計畫書內容</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附件</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以</a:t>
            </a:r>
            <a:r>
              <a:rPr lang="zh-TW" altLang="en-US" sz="2800" dirty="0">
                <a:solidFill>
                  <a:srgbClr val="FF0000"/>
                </a:solidFill>
                <a:latin typeface="標楷體" panose="03000509000000000000" pitchFamily="65" charset="-120"/>
                <a:ea typeface="標楷體" panose="03000509000000000000" pitchFamily="65" charset="-120"/>
              </a:rPr>
              <a:t>線上表單方式</a:t>
            </a:r>
            <a:r>
              <a:rPr lang="zh-TW" altLang="en-US" sz="2800" dirty="0">
                <a:latin typeface="標楷體" panose="03000509000000000000" pitchFamily="65" charset="-120"/>
                <a:ea typeface="標楷體" panose="03000509000000000000" pitchFamily="65" charset="-120"/>
              </a:rPr>
              <a:t>上傳予本部委託之教育大數據微學程辦公室。線上表單收到後，會以網路信件予以回覆確認。</a:t>
            </a:r>
          </a:p>
          <a:p>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2318E912-F3DF-A8EE-230A-00A8D325ADB9}"/>
              </a:ext>
            </a:extLst>
          </p:cNvPr>
          <p:cNvSpPr>
            <a:spLocks noGrp="1"/>
          </p:cNvSpPr>
          <p:nvPr>
            <p:ph type="sldNum" sz="quarter" idx="12"/>
          </p:nvPr>
        </p:nvSpPr>
        <p:spPr/>
        <p:txBody>
          <a:bodyPr/>
          <a:lstStyle/>
          <a:p>
            <a:fld id="{60553ECD-7F6D-420D-93CA-D8D15EB427AC}" type="slidenum">
              <a:rPr lang="en-US" smtClean="0"/>
              <a:t>23</a:t>
            </a:fld>
            <a:endParaRPr lang="en-US"/>
          </a:p>
        </p:txBody>
      </p:sp>
    </p:spTree>
    <p:extLst>
      <p:ext uri="{BB962C8B-B14F-4D97-AF65-F5344CB8AC3E}">
        <p14:creationId xmlns:p14="http://schemas.microsoft.com/office/powerpoint/2010/main" val="1391049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0E94CC25-062A-3A23-B430-AB8B3549BB86}"/>
              </a:ext>
            </a:extLst>
          </p:cNvPr>
          <p:cNvSpPr>
            <a:spLocks noGrp="1"/>
          </p:cNvSpPr>
          <p:nvPr>
            <p:ph idx="1"/>
          </p:nvPr>
        </p:nvSpPr>
        <p:spPr>
          <a:xfrm>
            <a:off x="482599" y="1014884"/>
            <a:ext cx="11254971" cy="4864708"/>
          </a:xfrm>
        </p:spPr>
        <p:txBody>
          <a:bodyPr>
            <a:normAutofit/>
          </a:bodyPr>
          <a:lstStyle/>
          <a:p>
            <a:r>
              <a:rPr lang="zh-TW" altLang="en-US" dirty="0">
                <a:latin typeface="標楷體" panose="03000509000000000000" pitchFamily="65" charset="-120"/>
                <a:ea typeface="標楷體" panose="03000509000000000000" pitchFamily="65" charset="-120"/>
              </a:rPr>
              <a:t>四、網路表單送件流程如下</a:t>
            </a:r>
            <a:r>
              <a:rPr lang="en-US" altLang="zh-TW" dirty="0">
                <a:latin typeface="標楷體" panose="03000509000000000000" pitchFamily="65" charset="-120"/>
                <a:ea typeface="標楷體" panose="03000509000000000000" pitchFamily="65" charset="-120"/>
              </a:rPr>
              <a:t>:</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計畫書電子檔、計畫書封面及經費表用印掃描檔</a:t>
            </a:r>
            <a:r>
              <a:rPr lang="zh-TW" altLang="en-US" sz="2400" dirty="0">
                <a:latin typeface="標楷體" panose="03000509000000000000" pitchFamily="65" charset="-120"/>
                <a:ea typeface="標楷體" panose="03000509000000000000" pitchFamily="65" charset="-120"/>
              </a:rPr>
              <a:t>上傳至線上表單</a:t>
            </a:r>
            <a:r>
              <a:rPr lang="en-US" altLang="zh-TW" sz="2400" dirty="0">
                <a:latin typeface="標楷體" panose="03000509000000000000" pitchFamily="65" charset="-120"/>
                <a:ea typeface="標楷體" panose="03000509000000000000" pitchFamily="65" charset="-120"/>
              </a:rPr>
              <a:t>(https://forms.gle/3JWTvGa8K1kwVZds8)</a:t>
            </a:r>
            <a:r>
              <a:rPr lang="zh-TW" altLang="en-US" sz="2400" dirty="0">
                <a:latin typeface="標楷體" panose="03000509000000000000" pitchFamily="65" charset="-120"/>
                <a:ea typeface="標楷體" panose="03000509000000000000" pitchFamily="65" charset="-120"/>
              </a:rPr>
              <a:t>，檔名統一格式參見表單說明。</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電子檔收件時間</a:t>
            </a:r>
            <a:r>
              <a:rPr lang="zh-TW" altLang="en-US" sz="2400" dirty="0">
                <a:solidFill>
                  <a:srgbClr val="FF0000"/>
                </a:solidFill>
                <a:latin typeface="標楷體" panose="03000509000000000000" pitchFamily="65" charset="-120"/>
                <a:ea typeface="標楷體" panose="03000509000000000000" pitchFamily="65" charset="-120"/>
              </a:rPr>
              <a:t>以表單送出時間為憑</a:t>
            </a:r>
            <a:r>
              <a:rPr lang="zh-TW" altLang="en-US" sz="2400" dirty="0">
                <a:latin typeface="標楷體" panose="03000509000000000000" pitchFamily="65" charset="-120"/>
                <a:ea typeface="標楷體" panose="03000509000000000000" pitchFamily="65" charset="-120"/>
              </a:rPr>
              <a:t>，逾時送達不予受理。</a:t>
            </a:r>
          </a:p>
          <a:p>
            <a:r>
              <a:rPr lang="zh-TW" altLang="en-US" dirty="0">
                <a:latin typeface="標楷體" panose="03000509000000000000" pitchFamily="65" charset="-120"/>
                <a:ea typeface="標楷體" panose="03000509000000000000" pitchFamily="65" charset="-120"/>
              </a:rPr>
              <a:t>五、學校提出計畫申請前應先依各校程序整合校內資源，每校申請至多以</a:t>
            </a:r>
            <a:r>
              <a:rPr lang="en-US" altLang="zh-TW" dirty="0">
                <a:solidFill>
                  <a:srgbClr val="FF0000"/>
                </a:solidFill>
                <a:latin typeface="標楷體" panose="03000509000000000000" pitchFamily="65" charset="-120"/>
                <a:ea typeface="標楷體" panose="03000509000000000000" pitchFamily="65" charset="-120"/>
              </a:rPr>
              <a:t>1</a:t>
            </a:r>
            <a:r>
              <a:rPr lang="zh-TW" altLang="en-US" dirty="0">
                <a:solidFill>
                  <a:srgbClr val="FF0000"/>
                </a:solidFill>
                <a:latin typeface="標楷體" panose="03000509000000000000" pitchFamily="65" charset="-120"/>
                <a:ea typeface="標楷體" panose="03000509000000000000" pitchFamily="65" charset="-120"/>
              </a:rPr>
              <a:t>件</a:t>
            </a:r>
            <a:r>
              <a:rPr lang="zh-TW" altLang="en-US" dirty="0">
                <a:latin typeface="標楷體" panose="03000509000000000000" pitchFamily="65" charset="-120"/>
                <a:ea typeface="標楷體" panose="03000509000000000000" pitchFamily="65" charset="-120"/>
              </a:rPr>
              <a:t>為原則。</a:t>
            </a:r>
          </a:p>
          <a:p>
            <a:r>
              <a:rPr lang="zh-TW" altLang="en-US" dirty="0">
                <a:latin typeface="標楷體" panose="03000509000000000000" pitchFamily="65" charset="-120"/>
                <a:ea typeface="標楷體" panose="03000509000000000000" pitchFamily="65" charset="-120"/>
              </a:rPr>
              <a:t>六、計畫申請書格式如下：</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計畫書格式如</a:t>
            </a:r>
            <a:r>
              <a:rPr lang="en-US" altLang="zh-TW" sz="2400" dirty="0">
                <a:solidFill>
                  <a:srgbClr val="FF0000"/>
                </a:solidFill>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附件</a:t>
            </a:r>
            <a:r>
              <a:rPr lang="en-US" altLang="zh-TW" sz="2400" dirty="0">
                <a:solidFill>
                  <a:srgbClr val="FF0000"/>
                </a:solidFill>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，紙張大小為</a:t>
            </a:r>
            <a:r>
              <a:rPr lang="en-US" altLang="zh-TW" sz="2400" dirty="0">
                <a:latin typeface="標楷體" panose="03000509000000000000" pitchFamily="65" charset="-120"/>
                <a:ea typeface="標楷體" panose="03000509000000000000" pitchFamily="65" charset="-120"/>
              </a:rPr>
              <a:t>A4</a:t>
            </a:r>
            <a:r>
              <a:rPr lang="zh-TW" altLang="en-US" sz="2400" dirty="0">
                <a:latin typeface="標楷體" panose="03000509000000000000" pitchFamily="65" charset="-120"/>
                <a:ea typeface="標楷體" panose="03000509000000000000" pitchFamily="65" charset="-120"/>
              </a:rPr>
              <a:t>，計畫書總頁數上限</a:t>
            </a:r>
            <a:r>
              <a:rPr lang="en-US" altLang="zh-TW" sz="2400" dirty="0">
                <a:latin typeface="標楷體" panose="03000509000000000000" pitchFamily="65" charset="-120"/>
                <a:ea typeface="標楷體" panose="03000509000000000000" pitchFamily="65" charset="-120"/>
              </a:rPr>
              <a:t>45</a:t>
            </a:r>
            <a:r>
              <a:rPr lang="zh-TW" altLang="en-US" sz="2400" dirty="0">
                <a:latin typeface="標楷體" panose="03000509000000000000" pitchFamily="65" charset="-120"/>
                <a:ea typeface="標楷體" panose="03000509000000000000" pitchFamily="65" charset="-120"/>
              </a:rPr>
              <a:t>頁。</a:t>
            </a:r>
            <a:endParaRPr lang="en-US" altLang="zh-TW" sz="2400" dirty="0">
              <a:latin typeface="標楷體" panose="03000509000000000000" pitchFamily="65" charset="-120"/>
              <a:ea typeface="標楷體" panose="03000509000000000000" pitchFamily="65" charset="-120"/>
            </a:endParaRP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上、下、左、右邊界皆為</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公分，內容文字原則以</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號字體、中文標楷體、英文</a:t>
            </a:r>
            <a:r>
              <a:rPr lang="en-US" altLang="zh-TW" sz="2400" dirty="0">
                <a:latin typeface="標楷體" panose="03000509000000000000" pitchFamily="65" charset="-120"/>
                <a:ea typeface="標楷體" panose="03000509000000000000" pitchFamily="65" charset="-120"/>
              </a:rPr>
              <a:t>Times New Roman</a:t>
            </a:r>
            <a:r>
              <a:rPr lang="zh-TW" altLang="en-US" sz="2400" dirty="0">
                <a:latin typeface="標楷體" panose="03000509000000000000" pitchFamily="65" charset="-120"/>
                <a:ea typeface="標楷體" panose="03000509000000000000" pitchFamily="65" charset="-120"/>
              </a:rPr>
              <a:t>、單欄單行間距。</a:t>
            </a:r>
            <a:endParaRPr lang="en-US" altLang="zh-TW" sz="2400" dirty="0">
              <a:latin typeface="標楷體" panose="03000509000000000000" pitchFamily="65" charset="-120"/>
              <a:ea typeface="標楷體" panose="03000509000000000000" pitchFamily="65" charset="-120"/>
            </a:endParaRP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計畫書內容應包含：計畫基本資料表、執行規劃內容及計畫經費需求。</a:t>
            </a:r>
          </a:p>
          <a:p>
            <a:endParaRPr lang="zh-TW" altLang="en-US"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AB6292B1-ADB6-DD46-770C-2CAF3F6A5288}"/>
              </a:ext>
            </a:extLst>
          </p:cNvPr>
          <p:cNvSpPr>
            <a:spLocks noGrp="1"/>
          </p:cNvSpPr>
          <p:nvPr>
            <p:ph type="sldNum" sz="quarter" idx="12"/>
          </p:nvPr>
        </p:nvSpPr>
        <p:spPr/>
        <p:txBody>
          <a:bodyPr/>
          <a:lstStyle/>
          <a:p>
            <a:fld id="{60553ECD-7F6D-420D-93CA-D8D15EB427AC}" type="slidenum">
              <a:rPr lang="en-US" smtClean="0"/>
              <a:t>24</a:t>
            </a:fld>
            <a:endParaRPr lang="en-US"/>
          </a:p>
        </p:txBody>
      </p:sp>
    </p:spTree>
    <p:extLst>
      <p:ext uri="{BB962C8B-B14F-4D97-AF65-F5344CB8AC3E}">
        <p14:creationId xmlns:p14="http://schemas.microsoft.com/office/powerpoint/2010/main" val="1094225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BF69D4-6C88-7424-33DA-1475531C202C}"/>
              </a:ext>
            </a:extLst>
          </p:cNvPr>
          <p:cNvSpPr>
            <a:spLocks noGrp="1"/>
          </p:cNvSpPr>
          <p:nvPr>
            <p:ph type="title"/>
          </p:nvPr>
        </p:nvSpPr>
        <p:spPr>
          <a:xfrm>
            <a:off x="482600" y="978408"/>
            <a:ext cx="10634472" cy="1116399"/>
          </a:xfrm>
        </p:spPr>
        <p:txBody>
          <a:bodyPr/>
          <a:lstStyle/>
          <a:p>
            <a:r>
              <a:rPr lang="zh-TW" altLang="en-US" dirty="0">
                <a:latin typeface="標楷體" panose="03000509000000000000" pitchFamily="65" charset="-120"/>
                <a:ea typeface="標楷體" panose="03000509000000000000" pitchFamily="65" charset="-120"/>
              </a:rPr>
              <a:t>計畫經費編列</a:t>
            </a:r>
          </a:p>
        </p:txBody>
      </p:sp>
      <p:sp>
        <p:nvSpPr>
          <p:cNvPr id="3" name="內容版面配置區 2">
            <a:extLst>
              <a:ext uri="{FF2B5EF4-FFF2-40B4-BE49-F238E27FC236}">
                <a16:creationId xmlns:a16="http://schemas.microsoft.com/office/drawing/2014/main" id="{FB6FFFA0-88E3-9E3F-97D8-1C75203771EF}"/>
              </a:ext>
            </a:extLst>
          </p:cNvPr>
          <p:cNvSpPr>
            <a:spLocks noGrp="1"/>
          </p:cNvSpPr>
          <p:nvPr>
            <p:ph idx="1"/>
          </p:nvPr>
        </p:nvSpPr>
        <p:spPr>
          <a:xfrm>
            <a:off x="482600" y="2576944"/>
            <a:ext cx="10506991" cy="3302647"/>
          </a:xfrm>
        </p:spPr>
        <p:txBody>
          <a:bodyPr>
            <a:normAutofit/>
          </a:bodyPr>
          <a:lstStyle/>
          <a:p>
            <a:r>
              <a:rPr lang="zh-TW" altLang="en-US" sz="2800" dirty="0">
                <a:latin typeface="標楷體" panose="03000509000000000000" pitchFamily="65" charset="-120"/>
                <a:ea typeface="標楷體" panose="03000509000000000000" pitchFamily="65" charset="-120"/>
              </a:rPr>
              <a:t>一、補助額度</a:t>
            </a:r>
            <a:r>
              <a:rPr lang="zh-TW" altLang="en-US" sz="2800" dirty="0">
                <a:solidFill>
                  <a:srgbClr val="FF0000"/>
                </a:solidFill>
                <a:latin typeface="標楷體" panose="03000509000000000000" pitchFamily="65" charset="-120"/>
                <a:ea typeface="標楷體" panose="03000509000000000000" pitchFamily="65" charset="-120"/>
              </a:rPr>
              <a:t>新臺幣</a:t>
            </a:r>
            <a:r>
              <a:rPr lang="en-US" altLang="zh-TW" sz="2800" dirty="0">
                <a:solidFill>
                  <a:srgbClr val="FF0000"/>
                </a:solidFill>
                <a:latin typeface="標楷體" panose="03000509000000000000" pitchFamily="65" charset="-120"/>
                <a:ea typeface="標楷體" panose="03000509000000000000" pitchFamily="65" charset="-120"/>
              </a:rPr>
              <a:t>300</a:t>
            </a:r>
            <a:r>
              <a:rPr lang="zh-TW" altLang="en-US" sz="2800" dirty="0">
                <a:solidFill>
                  <a:srgbClr val="FF0000"/>
                </a:solidFill>
                <a:latin typeface="標楷體" panose="03000509000000000000" pitchFamily="65" charset="-120"/>
                <a:ea typeface="標楷體" panose="03000509000000000000" pitchFamily="65" charset="-120"/>
              </a:rPr>
              <a:t>萬元</a:t>
            </a:r>
            <a:r>
              <a:rPr lang="zh-TW" altLang="en-US" sz="2800" dirty="0">
                <a:latin typeface="標楷體" panose="03000509000000000000" pitchFamily="65" charset="-120"/>
                <a:ea typeface="標楷體" panose="03000509000000000000" pitchFamily="65" charset="-120"/>
              </a:rPr>
              <a:t>為上限，經費全額補助。</a:t>
            </a:r>
          </a:p>
          <a:p>
            <a:r>
              <a:rPr lang="zh-TW" altLang="en-US" sz="2800" dirty="0">
                <a:latin typeface="標楷體" panose="03000509000000000000" pitchFamily="65" charset="-120"/>
                <a:ea typeface="標楷體" panose="03000509000000000000" pitchFamily="65" charset="-120"/>
              </a:rPr>
              <a:t>二、經費一次撥付，受補助學校依據本部審查意見及核定經費，</a:t>
            </a:r>
            <a:r>
              <a:rPr lang="zh-TW" altLang="en-US" sz="2800" dirty="0">
                <a:solidFill>
                  <a:srgbClr val="FF0000"/>
                </a:solidFill>
                <a:latin typeface="標楷體" panose="03000509000000000000" pitchFamily="65" charset="-120"/>
                <a:ea typeface="標楷體" panose="03000509000000000000" pitchFamily="65" charset="-120"/>
              </a:rPr>
              <a:t>完成修正之計畫書及經費表後提交</a:t>
            </a:r>
            <a:r>
              <a:rPr lang="zh-TW" altLang="en-US" sz="2800" dirty="0">
                <a:latin typeface="標楷體" panose="03000509000000000000" pitchFamily="65" charset="-120"/>
                <a:ea typeface="標楷體" panose="03000509000000000000" pitchFamily="65" charset="-120"/>
              </a:rPr>
              <a:t>，經本部確認通過後撥付。</a:t>
            </a:r>
          </a:p>
          <a:p>
            <a:r>
              <a:rPr lang="zh-TW" altLang="en-US" sz="2800" dirty="0">
                <a:latin typeface="標楷體" panose="03000509000000000000" pitchFamily="65" charset="-120"/>
                <a:ea typeface="標楷體" panose="03000509000000000000" pitchFamily="65" charset="-120"/>
              </a:rPr>
              <a:t>三、各項經費項目之編列及支用基準，依本部補</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捐</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助及委辦經費核撥結報作業要點之規定辦理。</a:t>
            </a:r>
          </a:p>
          <a:p>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3D0275BA-C15E-C5E0-84CD-6D01D551DECE}"/>
              </a:ext>
            </a:extLst>
          </p:cNvPr>
          <p:cNvSpPr>
            <a:spLocks noGrp="1"/>
          </p:cNvSpPr>
          <p:nvPr>
            <p:ph type="sldNum" sz="quarter" idx="12"/>
          </p:nvPr>
        </p:nvSpPr>
        <p:spPr/>
        <p:txBody>
          <a:bodyPr/>
          <a:lstStyle/>
          <a:p>
            <a:fld id="{60553ECD-7F6D-420D-93CA-D8D15EB427AC}" type="slidenum">
              <a:rPr lang="en-US" smtClean="0"/>
              <a:t>25</a:t>
            </a:fld>
            <a:endParaRPr lang="en-US"/>
          </a:p>
        </p:txBody>
      </p:sp>
    </p:spTree>
    <p:extLst>
      <p:ext uri="{BB962C8B-B14F-4D97-AF65-F5344CB8AC3E}">
        <p14:creationId xmlns:p14="http://schemas.microsoft.com/office/powerpoint/2010/main" val="4173801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C157DC6A-CC23-106C-B376-A0DD4ECE37DF}"/>
              </a:ext>
            </a:extLst>
          </p:cNvPr>
          <p:cNvSpPr>
            <a:spLocks noGrp="1"/>
          </p:cNvSpPr>
          <p:nvPr>
            <p:ph idx="1"/>
          </p:nvPr>
        </p:nvSpPr>
        <p:spPr>
          <a:xfrm>
            <a:off x="482600" y="1379914"/>
            <a:ext cx="10506991" cy="4499678"/>
          </a:xfrm>
        </p:spPr>
        <p:txBody>
          <a:bodyPr>
            <a:normAutofit fontScale="92500"/>
          </a:bodyPr>
          <a:lstStyle/>
          <a:p>
            <a:pPr marL="342900" lvl="0" indent="-342900" algn="just">
              <a:spcAft>
                <a:spcPts val="240"/>
              </a:spcAft>
              <a:buFont typeface="+mj-ea"/>
              <a:buAutoNum type="ea1ChtPeriod" startAt="4"/>
            </a:pPr>
            <a:r>
              <a:rPr lang="zh-TW"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本部補助相關經費原則如下：</a:t>
            </a:r>
          </a:p>
          <a:p>
            <a:pPr marL="457200" lvl="1" indent="0" algn="just">
              <a:spcAft>
                <a:spcPts val="240"/>
              </a:spcAft>
              <a:buNone/>
            </a:pP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人事費：得編列主持人、協同主持人及專、兼任助理，以</a:t>
            </a:r>
            <a:r>
              <a:rPr lang="zh-TW" altLang="zh-TW" sz="2400"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不超過</a:t>
            </a:r>
            <a:r>
              <a:rPr lang="en-US" altLang="zh-TW" sz="2400"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zh-TW" sz="2400"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人</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為原則。</a:t>
            </a:r>
            <a:endPar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endParaRPr>
          </a:p>
          <a:p>
            <a:pPr marL="457200" lvl="1" indent="0" algn="just">
              <a:spcAft>
                <a:spcPts val="240"/>
              </a:spcAft>
              <a:buNone/>
            </a:pP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業務費：依本部補</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捐</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助及委辦經費核撥結報作業要點編列支用。</a:t>
            </a:r>
            <a:endPar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endParaRPr>
          </a:p>
          <a:p>
            <a:pPr marL="457200" lvl="1" indent="0" algn="just">
              <a:spcAft>
                <a:spcPts val="240"/>
              </a:spcAft>
              <a:buNone/>
            </a:pP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latin typeface="Times New Roman" panose="02020603050405020304" pitchFamily="18" charset="0"/>
                <a:ea typeface="標楷體" panose="03000509000000000000" pitchFamily="65" charset="-120"/>
                <a:cs typeface="Times New Roman" panose="02020603050405020304" pitchFamily="18" charset="0"/>
              </a:rPr>
              <a:t>三</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設備費：以</a:t>
            </a:r>
            <a:r>
              <a:rPr lang="zh-TW" altLang="zh-TW" sz="2400"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不超過計畫總經費之六分之一</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為原則。以採購本計畫相關教學設備為主，不得使用本部補助款採購一般、事務性及個人教學設備</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如單槍投影機、實驗桌椅、印表機及個人電腦等</a:t>
            </a:r>
            <a:r>
              <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buFont typeface="+mj-ea"/>
              <a:buAutoNum type="ea1ChtPeriod" startAt="4"/>
            </a:pPr>
            <a:r>
              <a:rPr lang="zh-TW"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經費編列項目如</a:t>
            </a:r>
            <a:r>
              <a:rPr lang="zh-TW" altLang="zh-TW" sz="32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32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zh-TW" sz="32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】參、計畫經費需求</a:t>
            </a:r>
            <a:r>
              <a:rPr lang="zh-TW"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lgn="just">
              <a:spcAft>
                <a:spcPts val="240"/>
              </a:spcAft>
              <a:buFont typeface="+mj-ea"/>
              <a:buAutoNum type="ea1ChtPeriod" startAt="4"/>
            </a:pPr>
            <a:r>
              <a:rPr lang="zh-TW"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本案補助經費如未獲立法院審議通過或經部分刪減，本部得重新核定補助額度，並依預算法第</a:t>
            </a:r>
            <a:r>
              <a:rPr lang="en-US"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54</a:t>
            </a:r>
            <a:r>
              <a:rPr lang="zh-TW" altLang="zh-TW" sz="3200" kern="100" dirty="0">
                <a:effectLst/>
                <a:latin typeface="Times New Roman" panose="02020603050405020304" pitchFamily="18" charset="0"/>
                <a:ea typeface="標楷體" panose="03000509000000000000" pitchFamily="65" charset="-120"/>
                <a:cs typeface="Times New Roman" panose="02020603050405020304" pitchFamily="18" charset="0"/>
              </a:rPr>
              <a:t>條之規定辦理。</a:t>
            </a:r>
          </a:p>
          <a:p>
            <a:endParaRPr lang="zh-TW" altLang="en-US" sz="4000" dirty="0"/>
          </a:p>
        </p:txBody>
      </p:sp>
      <p:sp>
        <p:nvSpPr>
          <p:cNvPr id="4" name="投影片編號版面配置區 3">
            <a:extLst>
              <a:ext uri="{FF2B5EF4-FFF2-40B4-BE49-F238E27FC236}">
                <a16:creationId xmlns:a16="http://schemas.microsoft.com/office/drawing/2014/main" id="{FCA1B06A-48B1-D2C3-41CE-959FB164F4B7}"/>
              </a:ext>
            </a:extLst>
          </p:cNvPr>
          <p:cNvSpPr>
            <a:spLocks noGrp="1"/>
          </p:cNvSpPr>
          <p:nvPr>
            <p:ph type="sldNum" sz="quarter" idx="12"/>
          </p:nvPr>
        </p:nvSpPr>
        <p:spPr/>
        <p:txBody>
          <a:bodyPr/>
          <a:lstStyle/>
          <a:p>
            <a:fld id="{60553ECD-7F6D-420D-93CA-D8D15EB427AC}" type="slidenum">
              <a:rPr lang="en-US" smtClean="0"/>
              <a:t>26</a:t>
            </a:fld>
            <a:endParaRPr lang="en-US"/>
          </a:p>
        </p:txBody>
      </p:sp>
    </p:spTree>
    <p:extLst>
      <p:ext uri="{BB962C8B-B14F-4D97-AF65-F5344CB8AC3E}">
        <p14:creationId xmlns:p14="http://schemas.microsoft.com/office/powerpoint/2010/main" val="3566230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D89D8A-4D14-0983-8A31-281D2D5775AC}"/>
              </a:ext>
            </a:extLst>
          </p:cNvPr>
          <p:cNvSpPr>
            <a:spLocks noGrp="1"/>
          </p:cNvSpPr>
          <p:nvPr>
            <p:ph type="title"/>
          </p:nvPr>
        </p:nvSpPr>
        <p:spPr>
          <a:xfrm>
            <a:off x="482600" y="745651"/>
            <a:ext cx="3574011" cy="850392"/>
          </a:xfrm>
        </p:spPr>
        <p:txBody>
          <a:bodyPr/>
          <a:lstStyle/>
          <a:p>
            <a:r>
              <a:rPr lang="zh-TW" altLang="en-US" dirty="0">
                <a:latin typeface="標楷體" panose="03000509000000000000" pitchFamily="65" charset="-120"/>
                <a:ea typeface="標楷體" panose="03000509000000000000" pitchFamily="65" charset="-120"/>
              </a:rPr>
              <a:t>審查作業</a:t>
            </a:r>
          </a:p>
        </p:txBody>
      </p:sp>
      <p:sp>
        <p:nvSpPr>
          <p:cNvPr id="3" name="內容版面配置區 2">
            <a:extLst>
              <a:ext uri="{FF2B5EF4-FFF2-40B4-BE49-F238E27FC236}">
                <a16:creationId xmlns:a16="http://schemas.microsoft.com/office/drawing/2014/main" id="{5AA11A26-54FE-61F9-5655-717D03835676}"/>
              </a:ext>
            </a:extLst>
          </p:cNvPr>
          <p:cNvSpPr>
            <a:spLocks noGrp="1"/>
          </p:cNvSpPr>
          <p:nvPr>
            <p:ph idx="1"/>
          </p:nvPr>
        </p:nvSpPr>
        <p:spPr>
          <a:xfrm>
            <a:off x="482600" y="1778924"/>
            <a:ext cx="11072091" cy="4333425"/>
          </a:xfrm>
        </p:spPr>
        <p:txBody>
          <a:bodyPr>
            <a:normAutofit lnSpcReduction="10000"/>
          </a:bodyPr>
          <a:lstStyle/>
          <a:p>
            <a:r>
              <a:rPr lang="zh-TW" altLang="en-US" sz="2800" dirty="0">
                <a:latin typeface="標楷體" panose="03000509000000000000" pitchFamily="65" charset="-120"/>
                <a:ea typeface="標楷體" panose="03000509000000000000" pitchFamily="65" charset="-120"/>
              </a:rPr>
              <a:t>一、申請案受理截止後，本部邀請相關專家學者進行書面審查，通過初審後，由</a:t>
            </a:r>
            <a:r>
              <a:rPr lang="zh-TW" altLang="en-US" sz="2800" dirty="0">
                <a:solidFill>
                  <a:srgbClr val="FF0000"/>
                </a:solidFill>
                <a:latin typeface="標楷體" panose="03000509000000000000" pitchFamily="65" charset="-120"/>
                <a:ea typeface="標楷體" panose="03000509000000000000" pitchFamily="65" charset="-120"/>
              </a:rPr>
              <a:t>申請學校主持人口頭報告規劃內容</a:t>
            </a:r>
            <a:r>
              <a:rPr lang="zh-TW" altLang="en-US" sz="2800" dirty="0">
                <a:latin typeface="標楷體" panose="03000509000000000000" pitchFamily="65" charset="-120"/>
                <a:ea typeface="標楷體" panose="03000509000000000000" pitchFamily="65" charset="-120"/>
              </a:rPr>
              <a:t>並經複審會議</a:t>
            </a:r>
            <a:r>
              <a:rPr lang="zh-TW" altLang="en-US" sz="2800" dirty="0">
                <a:solidFill>
                  <a:srgbClr val="FF0000"/>
                </a:solidFill>
                <a:latin typeface="標楷體" panose="03000509000000000000" pitchFamily="65" charset="-120"/>
                <a:ea typeface="標楷體" panose="03000509000000000000" pitchFamily="65" charset="-120"/>
              </a:rPr>
              <a:t>擇優錄取</a:t>
            </a:r>
            <a:r>
              <a:rPr lang="zh-TW" altLang="en-US" sz="2800" dirty="0">
                <a:latin typeface="標楷體" panose="03000509000000000000" pitchFamily="65" charset="-120"/>
                <a:ea typeface="標楷體" panose="03000509000000000000" pitchFamily="65" charset="-120"/>
              </a:rPr>
              <a:t>。</a:t>
            </a:r>
          </a:p>
          <a:p>
            <a:r>
              <a:rPr lang="zh-TW" altLang="en-US" sz="2800" dirty="0">
                <a:latin typeface="標楷體" panose="03000509000000000000" pitchFamily="65" charset="-120"/>
                <a:ea typeface="標楷體" panose="03000509000000000000" pitchFamily="65" charset="-120"/>
              </a:rPr>
              <a:t>二、審查評分原則</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理念說明（含教育大數據與教育現況背景分析）、整體課程架構及課程名稱與學分分配組合、微學程招生策略說明</a:t>
            </a:r>
            <a:r>
              <a:rPr lang="en-US" altLang="zh-TW" sz="2400" dirty="0">
                <a:latin typeface="標楷體" panose="03000509000000000000" pitchFamily="65" charset="-120"/>
                <a:ea typeface="標楷體" panose="03000509000000000000" pitchFamily="65" charset="-120"/>
              </a:rPr>
              <a:t>(20%)</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依照每個基礎課程預計授課老師與進度規劃內容</a:t>
            </a:r>
            <a:r>
              <a:rPr lang="en-US" altLang="zh-TW" sz="2400" dirty="0">
                <a:latin typeface="標楷體" panose="03000509000000000000" pitchFamily="65" charset="-120"/>
                <a:ea typeface="標楷體" panose="03000509000000000000" pitchFamily="65" charset="-120"/>
              </a:rPr>
              <a:t>(20%)</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依照每個進階課程預計授課老師與進度規劃內容</a:t>
            </a:r>
            <a:r>
              <a:rPr lang="en-US" altLang="zh-TW" sz="2400" dirty="0">
                <a:latin typeface="標楷體" panose="03000509000000000000" pitchFamily="65" charset="-120"/>
                <a:ea typeface="標楷體" panose="03000509000000000000" pitchFamily="65" charset="-120"/>
              </a:rPr>
              <a:t>(20%)</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四</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對實務課程的規劃細節與師資合理性</a:t>
            </a:r>
            <a:r>
              <a:rPr lang="en-US" altLang="zh-TW" sz="2400" dirty="0">
                <a:latin typeface="標楷體" panose="03000509000000000000" pitchFamily="65" charset="-120"/>
                <a:ea typeface="標楷體" panose="03000509000000000000" pitchFamily="65" charset="-120"/>
              </a:rPr>
              <a:t>(20%)</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五</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預期成效</a:t>
            </a:r>
            <a:r>
              <a:rPr lang="en-US" altLang="zh-TW" sz="2400" dirty="0">
                <a:latin typeface="標楷體" panose="03000509000000000000" pitchFamily="65" charset="-120"/>
                <a:ea typeface="標楷體" panose="03000509000000000000" pitchFamily="65" charset="-120"/>
              </a:rPr>
              <a:t>(10%)</a:t>
            </a:r>
          </a:p>
          <a:p>
            <a:pPr marL="457200" lvl="1" indent="0">
              <a:buNone/>
            </a:pP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六</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經費編列合宜性</a:t>
            </a:r>
            <a:r>
              <a:rPr lang="en-US" altLang="zh-TW" sz="2400" dirty="0">
                <a:latin typeface="標楷體" panose="03000509000000000000" pitchFamily="65" charset="-120"/>
                <a:ea typeface="標楷體" panose="03000509000000000000" pitchFamily="65" charset="-120"/>
              </a:rPr>
              <a:t>(10%)</a:t>
            </a:r>
          </a:p>
          <a:p>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1955F8F9-20C3-DC60-5260-B18E48BC6EE4}"/>
              </a:ext>
            </a:extLst>
          </p:cNvPr>
          <p:cNvSpPr>
            <a:spLocks noGrp="1"/>
          </p:cNvSpPr>
          <p:nvPr>
            <p:ph type="sldNum" sz="quarter" idx="12"/>
          </p:nvPr>
        </p:nvSpPr>
        <p:spPr/>
        <p:txBody>
          <a:bodyPr/>
          <a:lstStyle/>
          <a:p>
            <a:fld id="{60553ECD-7F6D-420D-93CA-D8D15EB427AC}" type="slidenum">
              <a:rPr lang="en-US" smtClean="0"/>
              <a:t>27</a:t>
            </a:fld>
            <a:endParaRPr lang="en-US" dirty="0"/>
          </a:p>
        </p:txBody>
      </p:sp>
    </p:spTree>
    <p:extLst>
      <p:ext uri="{BB962C8B-B14F-4D97-AF65-F5344CB8AC3E}">
        <p14:creationId xmlns:p14="http://schemas.microsoft.com/office/powerpoint/2010/main" val="2810137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9669A3-31C0-4F81-9A86-97FCB30A4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E8840C66-AE3E-495E-843A-83AEF35C45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FE88825E-C57B-4F97-8995-82BBFCE06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內容版面配置區 4">
            <a:extLst>
              <a:ext uri="{FF2B5EF4-FFF2-40B4-BE49-F238E27FC236}">
                <a16:creationId xmlns:a16="http://schemas.microsoft.com/office/drawing/2014/main" id="{756E4BF5-3710-1473-89ED-60E3B49A8965}"/>
              </a:ext>
            </a:extLst>
          </p:cNvPr>
          <p:cNvGraphicFramePr>
            <a:graphicFrameLocks noGrp="1"/>
          </p:cNvGraphicFramePr>
          <p:nvPr>
            <p:ph idx="1"/>
            <p:extLst>
              <p:ext uri="{D42A27DB-BD31-4B8C-83A1-F6EECF244321}">
                <p14:modId xmlns:p14="http://schemas.microsoft.com/office/powerpoint/2010/main" val="386909766"/>
              </p:ext>
            </p:extLst>
          </p:nvPr>
        </p:nvGraphicFramePr>
        <p:xfrm>
          <a:off x="522464" y="1168588"/>
          <a:ext cx="11147071" cy="4957429"/>
        </p:xfrm>
        <a:graphic>
          <a:graphicData uri="http://schemas.openxmlformats.org/drawingml/2006/table">
            <a:tbl>
              <a:tblPr firstRow="1" firstCol="1" bandRow="1"/>
              <a:tblGrid>
                <a:gridCol w="1259228">
                  <a:extLst>
                    <a:ext uri="{9D8B030D-6E8A-4147-A177-3AD203B41FA5}">
                      <a16:colId xmlns:a16="http://schemas.microsoft.com/office/drawing/2014/main" val="3380700627"/>
                    </a:ext>
                  </a:extLst>
                </a:gridCol>
                <a:gridCol w="9887843">
                  <a:extLst>
                    <a:ext uri="{9D8B030D-6E8A-4147-A177-3AD203B41FA5}">
                      <a16:colId xmlns:a16="http://schemas.microsoft.com/office/drawing/2014/main" val="3828364000"/>
                    </a:ext>
                  </a:extLst>
                </a:gridCol>
              </a:tblGrid>
              <a:tr h="357256">
                <a:tc>
                  <a:txBody>
                    <a:bodyPr/>
                    <a:lstStyle/>
                    <a:p>
                      <a:pPr algn="l" fontAlgn="ctr">
                        <a:spcBef>
                          <a:spcPts val="0"/>
                        </a:spcBef>
                        <a:spcAft>
                          <a:spcPts val="0"/>
                        </a:spcAft>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課程項目</a:t>
                      </a:r>
                      <a:endParaRPr lang="zh-TW" altLang="en-US" sz="2400" b="0" i="0" u="none" strike="noStrike" dirty="0">
                        <a:effectLst/>
                        <a:latin typeface="Arial" panose="020B0604020202020204" pitchFamily="34" charset="0"/>
                      </a:endParaRP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l" defTabSz="914400" rtl="0" eaLnBrk="1" fontAlgn="ctr" latinLnBrk="0" hangingPunct="1">
                        <a:spcBef>
                          <a:spcPts val="0"/>
                        </a:spcBef>
                        <a:spcAft>
                          <a:spcPts val="0"/>
                        </a:spcAft>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審查重點</a:t>
                      </a: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36428701"/>
                  </a:ext>
                </a:extLst>
              </a:tr>
              <a:tr h="1337390">
                <a:tc>
                  <a:txBody>
                    <a:bodyPr/>
                    <a:lstStyle/>
                    <a:p>
                      <a:pPr algn="l" fontAlgn="ctr">
                        <a:spcBef>
                          <a:spcPts val="0"/>
                        </a:spcBef>
                        <a:spcAft>
                          <a:spcPts val="0"/>
                        </a:spcAft>
                      </a:pPr>
                      <a:r>
                        <a:rPr lang="zh-TW" altLang="en-US" sz="1600" b="0" i="0" u="none" strike="noStrike" kern="100">
                          <a:solidFill>
                            <a:srgbClr val="000000"/>
                          </a:solidFill>
                          <a:effectLst/>
                          <a:latin typeface="Times New Roman" panose="02020603050405020304" pitchFamily="18" charset="0"/>
                          <a:ea typeface="標楷體" panose="03000509000000000000"/>
                          <a:cs typeface="Times New Roman" panose="02020603050405020304" pitchFamily="18" charset="0"/>
                        </a:rPr>
                        <a:t>課程形式與內容構想</a:t>
                      </a:r>
                      <a:endParaRPr lang="zh-TW" altLang="en-US" sz="2400" b="0" i="0" u="none" strike="noStrike">
                        <a:effectLst/>
                        <a:latin typeface="Arial" panose="020B0604020202020204" pitchFamily="34" charset="0"/>
                      </a:endParaRP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課程設計是否符合微學程授課內涵。</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課程內容規劃與課程主題是否</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有明確的連結性</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計畫書內容規劃是否</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完整詳實</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及微學程課程</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執行方式具體可行</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課程內容規劃是否完整，清楚說明微學程課程的進行方式與構想。</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擬聘任之業界專家是否符合相關領域專長。</a:t>
                      </a: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745886"/>
                  </a:ext>
                </a:extLst>
              </a:tr>
              <a:tr h="3262783">
                <a:tc>
                  <a:txBody>
                    <a:bodyPr/>
                    <a:lstStyle/>
                    <a:p>
                      <a:pPr algn="l" fontAlgn="ctr">
                        <a:spcBef>
                          <a:spcPts val="0"/>
                        </a:spcBef>
                        <a:spcAft>
                          <a:spcPts val="0"/>
                        </a:spcAft>
                      </a:pPr>
                      <a:r>
                        <a:rPr lang="zh-TW" altLang="en-US" sz="1600" b="0" i="0" u="none" strike="noStrike" kern="100">
                          <a:solidFill>
                            <a:srgbClr val="000000"/>
                          </a:solidFill>
                          <a:effectLst/>
                          <a:latin typeface="Times New Roman" panose="02020603050405020304" pitchFamily="18" charset="0"/>
                          <a:ea typeface="標楷體" panose="03000509000000000000"/>
                          <a:cs typeface="Times New Roman" panose="02020603050405020304" pitchFamily="18" charset="0"/>
                        </a:rPr>
                        <a:t>預期成效</a:t>
                      </a:r>
                      <a:endParaRPr lang="zh-TW" altLang="en-US" sz="2400" b="0" i="0" u="none" strike="noStrike">
                        <a:effectLst/>
                        <a:latin typeface="Arial" panose="020B0604020202020204" pitchFamily="34" charset="0"/>
                      </a:endParaRP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訂定學習成效的具體展現或實質產出。</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學生於教育大數據微學程的課程中，使用到哪些民間或政府的教育開放數據，可參考</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附件</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3】</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彙整表</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學生於教育大數據微學程進階與實務課程修課時之專案成果，可以具體回應幾個教育現況或問題。</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微學程的修課人數，每一門課</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至少</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10</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人以上</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。如果各校有設置修課人數上限，應提出原因以及上限人數為何。</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有多少學生完成微學程並且取得證書，其中資訊跟非資訊專科生的人數比為何。</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教學端必須將所有微學程的相關課程在執行期內開授完成，列出的可供選課之基礎課程至少</a:t>
                      </a:r>
                      <a:r>
                        <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4</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門，進階課程至少</a:t>
                      </a:r>
                      <a:r>
                        <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2</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門，實務課程至少</a:t>
                      </a:r>
                      <a:r>
                        <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1</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門，是否有開課順序依據各項規劃與說明。完成學程的學生</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基礎課程至少修畢</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2</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門、進階課程至少</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1</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門、實務課程至少</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1</a:t>
                      </a:r>
                      <a:r>
                        <a:rPr lang="zh-TW" altLang="en-US"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門，總學分不可低於</a:t>
                      </a:r>
                      <a:r>
                        <a:rPr lang="en-US" altLang="zh-TW" sz="16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10</a:t>
                      </a: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如何提供佐證資料證明學生習得數據工具使用能力。</a:t>
                      </a:r>
                      <a:endParaRPr lang="en-US" altLang="zh-TW"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16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如何提供佐證資料證明學生習得從數據中解讀出教育意義或回應教育現況問題。</a:t>
                      </a:r>
                    </a:p>
                  </a:txBody>
                  <a:tcPr marL="55838" marR="55838" marT="55838" marB="558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477555"/>
                  </a:ext>
                </a:extLst>
              </a:tr>
            </a:tbl>
          </a:graphicData>
        </a:graphic>
      </p:graphicFrame>
      <p:sp>
        <p:nvSpPr>
          <p:cNvPr id="6" name="文字方塊 5">
            <a:extLst>
              <a:ext uri="{FF2B5EF4-FFF2-40B4-BE49-F238E27FC236}">
                <a16:creationId xmlns:a16="http://schemas.microsoft.com/office/drawing/2014/main" id="{C1870DBC-37D6-D1D6-EB95-E82116308303}"/>
              </a:ext>
            </a:extLst>
          </p:cNvPr>
          <p:cNvSpPr txBox="1"/>
          <p:nvPr/>
        </p:nvSpPr>
        <p:spPr>
          <a:xfrm>
            <a:off x="482599" y="702879"/>
            <a:ext cx="1569660" cy="369332"/>
          </a:xfrm>
          <a:prstGeom prst="rect">
            <a:avLst/>
          </a:prstGeom>
          <a:noFill/>
        </p:spPr>
        <p:txBody>
          <a:bodyPr wrap="none" rtlCol="0">
            <a:spAutoFit/>
          </a:bodyPr>
          <a:lstStyle/>
          <a:p>
            <a:r>
              <a:rPr lang="zh-TW" altLang="en-US" dirty="0">
                <a:latin typeface="標楷體" panose="03000509000000000000" pitchFamily="65" charset="-120"/>
                <a:ea typeface="標楷體" panose="03000509000000000000" pitchFamily="65" charset="-120"/>
              </a:rPr>
              <a:t>三、審查重點</a:t>
            </a:r>
          </a:p>
        </p:txBody>
      </p:sp>
      <p:sp>
        <p:nvSpPr>
          <p:cNvPr id="8" name="投影片編號版面配置區 3">
            <a:extLst>
              <a:ext uri="{FF2B5EF4-FFF2-40B4-BE49-F238E27FC236}">
                <a16:creationId xmlns:a16="http://schemas.microsoft.com/office/drawing/2014/main" id="{F33617A5-5E1B-BCBC-7F6D-B0C49386657B}"/>
              </a:ext>
            </a:extLst>
          </p:cNvPr>
          <p:cNvSpPr>
            <a:spLocks noGrp="1"/>
          </p:cNvSpPr>
          <p:nvPr>
            <p:ph type="sldNum" sz="quarter" idx="12"/>
          </p:nvPr>
        </p:nvSpPr>
        <p:spPr>
          <a:xfrm>
            <a:off x="11309631" y="6408836"/>
            <a:ext cx="640080" cy="365125"/>
          </a:xfrm>
        </p:spPr>
        <p:txBody>
          <a:bodyPr/>
          <a:lstStyle/>
          <a:p>
            <a:fld id="{60553ECD-7F6D-420D-93CA-D8D15EB427AC}" type="slidenum">
              <a:rPr lang="en-US" smtClean="0"/>
              <a:t>28</a:t>
            </a:fld>
            <a:endParaRPr lang="en-US" dirty="0"/>
          </a:p>
        </p:txBody>
      </p:sp>
    </p:spTree>
    <p:extLst>
      <p:ext uri="{BB962C8B-B14F-4D97-AF65-F5344CB8AC3E}">
        <p14:creationId xmlns:p14="http://schemas.microsoft.com/office/powerpoint/2010/main" val="2768113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627FA8-95A9-6BAA-45E4-36FD5B33A88F}"/>
              </a:ext>
            </a:extLst>
          </p:cNvPr>
          <p:cNvSpPr>
            <a:spLocks noGrp="1"/>
          </p:cNvSpPr>
          <p:nvPr>
            <p:ph type="title"/>
          </p:nvPr>
        </p:nvSpPr>
        <p:spPr>
          <a:xfrm>
            <a:off x="482600" y="978408"/>
            <a:ext cx="10634472" cy="983396"/>
          </a:xfrm>
        </p:spPr>
        <p:txBody>
          <a:bodyPr/>
          <a:lstStyle/>
          <a:p>
            <a:r>
              <a:rPr lang="zh-TW" altLang="en-US" dirty="0">
                <a:latin typeface="標楷體" panose="03000509000000000000" pitchFamily="65" charset="-120"/>
                <a:ea typeface="標楷體" panose="03000509000000000000" pitchFamily="65" charset="-120"/>
              </a:rPr>
              <a:t>成效考核</a:t>
            </a:r>
          </a:p>
        </p:txBody>
      </p:sp>
      <p:sp>
        <p:nvSpPr>
          <p:cNvPr id="3" name="內容版面配置區 2">
            <a:extLst>
              <a:ext uri="{FF2B5EF4-FFF2-40B4-BE49-F238E27FC236}">
                <a16:creationId xmlns:a16="http://schemas.microsoft.com/office/drawing/2014/main" id="{FA9D0C46-700A-50FA-EF16-EA5D914846F9}"/>
              </a:ext>
            </a:extLst>
          </p:cNvPr>
          <p:cNvSpPr>
            <a:spLocks noGrp="1"/>
          </p:cNvSpPr>
          <p:nvPr>
            <p:ph idx="1"/>
          </p:nvPr>
        </p:nvSpPr>
        <p:spPr>
          <a:xfrm>
            <a:off x="482600" y="2277688"/>
            <a:ext cx="10972338" cy="3601904"/>
          </a:xfrm>
        </p:spPr>
        <p:txBody>
          <a:bodyPr>
            <a:normAutofit/>
          </a:bodyPr>
          <a:lstStyle/>
          <a:p>
            <a:pPr marL="342900" lvl="0" indent="-342900" algn="just">
              <a:buFont typeface="+mj-ea"/>
              <a:buAutoNum type="ea1ChtPlain"/>
            </a:pPr>
            <a:r>
              <a:rPr lang="zh-TW" altLang="en-US" sz="28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受補助學校應配合進行期末成果審查及結案作業。</a:t>
            </a:r>
            <a:endParaRPr lang="zh-TW" altLang="zh-TW" sz="28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lvl="1" indent="0" algn="just">
              <a:buNone/>
            </a:pP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期末成果審查作業：課程活動應於每學期結束後</a:t>
            </a: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個月內（</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民國</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112</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年</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7</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31</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日前或民國</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113</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28</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日前</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），繳交期末報告書，報告書繳交方式另提供。</a:t>
            </a:r>
            <a:endParaRPr lang="en-US" altLang="zh-TW" sz="2400" kern="100" dirty="0">
              <a:latin typeface="Times New Roman" panose="02020603050405020304" pitchFamily="18" charset="0"/>
              <a:ea typeface="標楷體" panose="03000509000000000000" pitchFamily="65" charset="-120"/>
              <a:cs typeface="Times New Roman" panose="02020603050405020304" pitchFamily="18" charset="0"/>
            </a:endParaRPr>
          </a:p>
          <a:p>
            <a:pPr lvl="1" indent="0" algn="just">
              <a:buNone/>
            </a:pP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結案作業：繳交成果審查回復表、收支結算表等資料，並於計畫結束後</a:t>
            </a:r>
            <a:r>
              <a:rPr lang="en-US"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個月內（</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民國</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113</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31</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日前</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）函部辦理結案作業。</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mj-ea"/>
              <a:buAutoNum type="ea1ChtPlain"/>
            </a:pPr>
            <a:r>
              <a:rPr lang="zh-TW" altLang="en-US" sz="28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8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期末成果報告表內容依序為：微學程名稱、計畫編號、執行人基本資料、微學程辦理情形、達成成效、教學成效自評、學生課後反應、課程實作成果參賽比例，及經費項目使用表。</a:t>
            </a:r>
            <a:endParaRPr lang="zh-TW" altLang="zh-TW" sz="28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sz="3600" dirty="0"/>
          </a:p>
        </p:txBody>
      </p:sp>
      <p:sp>
        <p:nvSpPr>
          <p:cNvPr id="4" name="投影片編號版面配置區 3">
            <a:extLst>
              <a:ext uri="{FF2B5EF4-FFF2-40B4-BE49-F238E27FC236}">
                <a16:creationId xmlns:a16="http://schemas.microsoft.com/office/drawing/2014/main" id="{8FE4EB18-8DA4-1D34-0EAD-BD3A5A357CF7}"/>
              </a:ext>
            </a:extLst>
          </p:cNvPr>
          <p:cNvSpPr>
            <a:spLocks noGrp="1"/>
          </p:cNvSpPr>
          <p:nvPr>
            <p:ph type="sldNum" sz="quarter" idx="12"/>
          </p:nvPr>
        </p:nvSpPr>
        <p:spPr/>
        <p:txBody>
          <a:bodyPr/>
          <a:lstStyle/>
          <a:p>
            <a:fld id="{60553ECD-7F6D-420D-93CA-D8D15EB427AC}" type="slidenum">
              <a:rPr lang="en-US" smtClean="0"/>
              <a:t>29</a:t>
            </a:fld>
            <a:endParaRPr lang="en-US" dirty="0"/>
          </a:p>
        </p:txBody>
      </p:sp>
    </p:spTree>
    <p:extLst>
      <p:ext uri="{BB962C8B-B14F-4D97-AF65-F5344CB8AC3E}">
        <p14:creationId xmlns:p14="http://schemas.microsoft.com/office/powerpoint/2010/main" val="418466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3</a:t>
            </a:fld>
            <a:endParaRPr lang="en-US"/>
          </a:p>
        </p:txBody>
      </p:sp>
      <p:sp>
        <p:nvSpPr>
          <p:cNvPr id="6" name="副標題 2">
            <a:extLst>
              <a:ext uri="{FF2B5EF4-FFF2-40B4-BE49-F238E27FC236}">
                <a16:creationId xmlns:a16="http://schemas.microsoft.com/office/drawing/2014/main" id="{12D725FC-586A-1FE8-C791-62D1A63418B8}"/>
              </a:ext>
            </a:extLst>
          </p:cNvPr>
          <p:cNvSpPr>
            <a:spLocks noGrp="1"/>
          </p:cNvSpPr>
          <p:nvPr>
            <p:ph type="subTitle" idx="1"/>
          </p:nvPr>
        </p:nvSpPr>
        <p:spPr>
          <a:xfrm>
            <a:off x="6096000" y="4099560"/>
            <a:ext cx="5797739" cy="1584960"/>
          </a:xfrm>
        </p:spPr>
        <p:txBody>
          <a:bodyPr anchor="t">
            <a:normAutofit/>
          </a:bodyPr>
          <a:lstStyle/>
          <a:p>
            <a:r>
              <a:rPr lang="zh-TW" altLang="en-US" dirty="0">
                <a:latin typeface="標楷體" panose="03000509000000000000" pitchFamily="65" charset="-120"/>
                <a:ea typeface="標楷體" panose="03000509000000000000" pitchFamily="65" charset="-120"/>
              </a:rPr>
              <a:t>報告人</a:t>
            </a:r>
            <a:r>
              <a:rPr lang="en-US" altLang="zh-TW" dirty="0">
                <a:latin typeface="標楷體" panose="03000509000000000000" pitchFamily="65" charset="-120"/>
                <a:ea typeface="標楷體" panose="03000509000000000000" pitchFamily="65" charset="-120"/>
              </a:rPr>
              <a:t>:</a:t>
            </a:r>
          </a:p>
          <a:p>
            <a:pPr algn="ctr"/>
            <a:r>
              <a:rPr lang="zh-TW" altLang="en-US" dirty="0">
                <a:latin typeface="標楷體" panose="03000509000000000000" pitchFamily="65" charset="-120"/>
                <a:ea typeface="標楷體" panose="03000509000000000000" pitchFamily="65" charset="-120"/>
              </a:rPr>
              <a:t>教育部推動中小學數位學習精進方案</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專案辦公室執行秘書 郭伯臣 校長</a:t>
            </a:r>
          </a:p>
        </p:txBody>
      </p:sp>
      <p:sp>
        <p:nvSpPr>
          <p:cNvPr id="7" name="標題 1">
            <a:extLst>
              <a:ext uri="{FF2B5EF4-FFF2-40B4-BE49-F238E27FC236}">
                <a16:creationId xmlns:a16="http://schemas.microsoft.com/office/drawing/2014/main" id="{F5BC88FD-FAB2-9E55-6E44-D763857F2152}"/>
              </a:ext>
            </a:extLst>
          </p:cNvPr>
          <p:cNvSpPr txBox="1">
            <a:spLocks/>
          </p:cNvSpPr>
          <p:nvPr/>
        </p:nvSpPr>
        <p:spPr>
          <a:xfrm>
            <a:off x="5911660" y="1458408"/>
            <a:ext cx="5797740" cy="215347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zh-TW" altLang="en-US" sz="3200" dirty="0">
                <a:latin typeface="標楷體" panose="03000509000000000000" pitchFamily="65" charset="-120"/>
                <a:ea typeface="標楷體" panose="03000509000000000000" pitchFamily="65" charset="-120"/>
              </a:rPr>
              <a:t>教育部教育大數據分析計畫</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教育大數據微學程徵件說明會</a:t>
            </a:r>
            <a:endParaRPr lang="en-US" altLang="zh-TW" sz="3200" dirty="0">
              <a:latin typeface="標楷體" panose="03000509000000000000" pitchFamily="65" charset="-120"/>
              <a:ea typeface="標楷體" panose="03000509000000000000" pitchFamily="65" charset="-120"/>
            </a:endParaRPr>
          </a:p>
          <a:p>
            <a:pPr algn="ctr"/>
            <a:endParaRPr lang="en-US" altLang="zh-TW" sz="3200"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開場致詞</a:t>
            </a:r>
          </a:p>
        </p:txBody>
      </p:sp>
    </p:spTree>
    <p:extLst>
      <p:ext uri="{BB962C8B-B14F-4D97-AF65-F5344CB8AC3E}">
        <p14:creationId xmlns:p14="http://schemas.microsoft.com/office/powerpoint/2010/main" val="272067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00"/>
                                        <p:tgtEl>
                                          <p:spTgt spid="6">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700"/>
                                        <p:tgtEl>
                                          <p:spTgt spid="6">
                                            <p:txEl>
                                              <p:pRg st="1" end="1"/>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700"/>
                                        <p:tgtEl>
                                          <p:spTgt spid="6">
                                            <p:txEl>
                                              <p:pRg st="2" end="2"/>
                                            </p:txEl>
                                          </p:spTgt>
                                        </p:tgtEl>
                                      </p:cBhvr>
                                    </p:animEffect>
                                  </p:childTnLst>
                                </p:cTn>
                              </p:par>
                              <p:par>
                                <p:cTn id="14" presetID="10" presetClass="entr" presetSubtype="0" fill="hold" grpId="0" nodeType="withEffect">
                                  <p:stCondLst>
                                    <p:cond delay="1000"/>
                                  </p:stCondLst>
                                  <p:iterate>
                                    <p:tmPct val="10000"/>
                                  </p:iterate>
                                  <p:childTnLst>
                                    <p:set>
                                      <p:cBhvr>
                                        <p:cTn id="15" dur="1" fill="hold">
                                          <p:stCondLst>
                                            <p:cond delay="0"/>
                                          </p:stCondLst>
                                        </p:cTn>
                                        <p:tgtEl>
                                          <p:spTgt spid="7"/>
                                        </p:tgtEl>
                                        <p:attrNameLst>
                                          <p:attrName>style.visibility</p:attrName>
                                        </p:attrNameLst>
                                      </p:cBhvr>
                                      <p:to>
                                        <p:strVal val="visible"/>
                                      </p:to>
                                    </p:set>
                                    <p:animEffect transition="in" filter="fade">
                                      <p:cBhvr>
                                        <p:cTn id="16"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Connector 34">
            <a:extLst>
              <a:ext uri="{FF2B5EF4-FFF2-40B4-BE49-F238E27FC236}">
                <a16:creationId xmlns:a16="http://schemas.microsoft.com/office/drawing/2014/main" id="{5971AF9D-C565-4DF8-BDC9-EE1451B020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E1661F5C-3018-4F57-B263-B9267D4DEE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28" name="內容版面配置區 4">
            <a:extLst>
              <a:ext uri="{FF2B5EF4-FFF2-40B4-BE49-F238E27FC236}">
                <a16:creationId xmlns:a16="http://schemas.microsoft.com/office/drawing/2014/main" id="{A0FC6963-F56C-4E9B-3B35-1131244603E9}"/>
              </a:ext>
            </a:extLst>
          </p:cNvPr>
          <p:cNvGraphicFramePr>
            <a:graphicFrameLocks/>
          </p:cNvGraphicFramePr>
          <p:nvPr>
            <p:extLst>
              <p:ext uri="{D42A27DB-BD31-4B8C-83A1-F6EECF244321}">
                <p14:modId xmlns:p14="http://schemas.microsoft.com/office/powerpoint/2010/main" val="2243891225"/>
              </p:ext>
            </p:extLst>
          </p:nvPr>
        </p:nvGraphicFramePr>
        <p:xfrm>
          <a:off x="831273" y="1463043"/>
          <a:ext cx="10044314" cy="3837744"/>
        </p:xfrm>
        <a:graphic>
          <a:graphicData uri="http://schemas.openxmlformats.org/drawingml/2006/table">
            <a:tbl>
              <a:tblPr firstRow="1" firstCol="1" bandRow="1"/>
              <a:tblGrid>
                <a:gridCol w="1280160">
                  <a:extLst>
                    <a:ext uri="{9D8B030D-6E8A-4147-A177-3AD203B41FA5}">
                      <a16:colId xmlns:a16="http://schemas.microsoft.com/office/drawing/2014/main" val="1636917539"/>
                    </a:ext>
                  </a:extLst>
                </a:gridCol>
                <a:gridCol w="8764154">
                  <a:extLst>
                    <a:ext uri="{9D8B030D-6E8A-4147-A177-3AD203B41FA5}">
                      <a16:colId xmlns:a16="http://schemas.microsoft.com/office/drawing/2014/main" val="1343469390"/>
                    </a:ext>
                  </a:extLst>
                </a:gridCol>
              </a:tblGrid>
              <a:tr h="704770">
                <a:tc>
                  <a:txBody>
                    <a:bodyPr/>
                    <a:lstStyle/>
                    <a:p>
                      <a:pPr marL="0" algn="l" defTabSz="914400" rtl="0" eaLnBrk="1" fontAlgn="ctr" latinLnBrk="0" hangingPunct="1">
                        <a:spcBef>
                          <a:spcPts val="0"/>
                        </a:spcBef>
                        <a:spcAft>
                          <a:spcPts val="0"/>
                        </a:spcAft>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考核面向</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l" defTabSz="914400" rtl="0" eaLnBrk="1" fontAlgn="ctr" latinLnBrk="0" hangingPunct="1">
                        <a:spcBef>
                          <a:spcPts val="0"/>
                        </a:spcBef>
                        <a:spcAft>
                          <a:spcPts val="0"/>
                        </a:spcAft>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考核要點</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38019066"/>
                  </a:ext>
                </a:extLst>
              </a:tr>
              <a:tr h="923657">
                <a:tc>
                  <a:txBody>
                    <a:bodyPr/>
                    <a:lstStyle/>
                    <a:p>
                      <a:pPr marL="0" algn="l" defTabSz="914400" rtl="0" eaLnBrk="1" fontAlgn="ctr" latinLnBrk="0" hangingPunct="1">
                        <a:spcBef>
                          <a:spcPts val="0"/>
                        </a:spcBef>
                        <a:spcAft>
                          <a:spcPts val="0"/>
                        </a:spcAft>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行政管理</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微學程辦理情形、執行時間合理性及按照規劃確切落實程度</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(10%)</a:t>
                      </a: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行政單位達成各項自訂績效成效</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(20%)</a:t>
                      </a:r>
                      <a:endPar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153285"/>
                  </a:ext>
                </a:extLst>
              </a:tr>
              <a:tr h="704770">
                <a:tc>
                  <a:txBody>
                    <a:bodyPr/>
                    <a:lstStyle/>
                    <a:p>
                      <a:pPr marL="0" algn="l" defTabSz="914400" rtl="0" eaLnBrk="1" fontAlgn="ctr" latinLnBrk="0" hangingPunct="1">
                        <a:spcBef>
                          <a:spcPts val="0"/>
                        </a:spcBef>
                        <a:spcAft>
                          <a:spcPts val="0"/>
                        </a:spcAft>
                      </a:pPr>
                      <a:r>
                        <a:rPr lang="zh-TW" altLang="en-US" sz="2000" b="0" i="0" u="none" strike="noStrike" kern="100">
                          <a:solidFill>
                            <a:srgbClr val="000000"/>
                          </a:solidFill>
                          <a:effectLst/>
                          <a:latin typeface="Times New Roman" panose="02020603050405020304" pitchFamily="18" charset="0"/>
                          <a:ea typeface="標楷體" panose="03000509000000000000"/>
                          <a:cs typeface="Times New Roman" panose="02020603050405020304" pitchFamily="18" charset="0"/>
                        </a:rPr>
                        <a:t>教學資料</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教授教學檔案與教學自評</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(15%)</a:t>
                      </a: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學生課後質性反饋或評鑑資料</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(20%)</a:t>
                      </a:r>
                      <a:endPar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endParaRP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937666"/>
                  </a:ext>
                </a:extLst>
              </a:tr>
              <a:tr h="1504547">
                <a:tc>
                  <a:txBody>
                    <a:bodyPr/>
                    <a:lstStyle/>
                    <a:p>
                      <a:pPr marL="0" algn="l" defTabSz="914400" rtl="0" eaLnBrk="1" fontAlgn="ctr" latinLnBrk="0" hangingPunct="1">
                        <a:spcBef>
                          <a:spcPts val="0"/>
                        </a:spcBef>
                        <a:spcAft>
                          <a:spcPts val="0"/>
                        </a:spcAft>
                      </a:pPr>
                      <a:r>
                        <a:rPr lang="zh-TW" altLang="en-US" sz="2000" b="0" i="0" u="none" strike="noStrike" kern="100">
                          <a:solidFill>
                            <a:srgbClr val="000000"/>
                          </a:solidFill>
                          <a:effectLst/>
                          <a:latin typeface="Times New Roman" panose="02020603050405020304" pitchFamily="18" charset="0"/>
                          <a:ea typeface="標楷體" panose="03000509000000000000"/>
                          <a:cs typeface="Times New Roman" panose="02020603050405020304" pitchFamily="18" charset="0"/>
                        </a:rPr>
                        <a:t>學生產出</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學生學習成效與平均成績、各門課通過與不通過人數比等</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(15%)</a:t>
                      </a:r>
                    </a:p>
                    <a:p>
                      <a:pPr marL="0" indent="-347472" algn="l" defTabSz="914400" rtl="0" eaLnBrk="1" fontAlgn="ctr" latinLnBrk="0" hangingPunct="1">
                        <a:spcBef>
                          <a:spcPts val="0"/>
                        </a:spcBef>
                        <a:spcAft>
                          <a:spcPts val="0"/>
                        </a:spcAft>
                        <a:buClrTx/>
                        <a:buSzPts val="1300"/>
                        <a:buFont typeface="Arial" panose="020B0604020202020204" pitchFamily="34" charset="0"/>
                        <a:buAutoNum type="arabicPeriod"/>
                      </a:pPr>
                      <a:r>
                        <a:rPr lang="zh-TW" altLang="en-US"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課程實作成果、參加各級比賽或與產業實作比例</a:t>
                      </a:r>
                      <a:r>
                        <a:rPr lang="en-US" altLang="zh-TW" sz="2000" b="0" i="0" u="none" strike="noStrike" kern="100" dirty="0">
                          <a:solidFill>
                            <a:srgbClr val="000000"/>
                          </a:solidFill>
                          <a:effectLst/>
                          <a:latin typeface="Times New Roman" panose="02020603050405020304" pitchFamily="18" charset="0"/>
                          <a:ea typeface="標楷體" panose="03000509000000000000"/>
                          <a:cs typeface="Times New Roman" panose="02020603050405020304" pitchFamily="18" charset="0"/>
                        </a:rPr>
                        <a:t>(20%)</a:t>
                      </a:r>
                    </a:p>
                    <a:p>
                      <a:pPr marL="0" indent="0" algn="l" defTabSz="914400" rtl="0" eaLnBrk="1" fontAlgn="ctr" latinLnBrk="0" hangingPunct="1">
                        <a:spcBef>
                          <a:spcPts val="0"/>
                        </a:spcBef>
                        <a:spcAft>
                          <a:spcPts val="0"/>
                        </a:spcAft>
                        <a:buClrTx/>
                        <a:buSzPts val="1300"/>
                        <a:buFont typeface="Arial" panose="020B0604020202020204" pitchFamily="34" charset="0"/>
                        <a:buNone/>
                      </a:pPr>
                      <a:r>
                        <a:rPr lang="zh-TW" altLang="en-US" sz="2000" b="0" i="0" u="none" strike="noStrike" kern="100" dirty="0">
                          <a:solidFill>
                            <a:srgbClr val="FF0000"/>
                          </a:solidFill>
                          <a:effectLst/>
                          <a:latin typeface="Times New Roman" panose="02020603050405020304" pitchFamily="18" charset="0"/>
                          <a:ea typeface="標楷體" panose="03000509000000000000"/>
                          <a:cs typeface="Times New Roman" panose="02020603050405020304" pitchFamily="18" charset="0"/>
                        </a:rPr>
                        <a:t>＊參加本部的比賽獲獎者另有獎勵措施</a:t>
                      </a:r>
                    </a:p>
                  </a:txBody>
                  <a:tcPr marL="86309" marR="86309" marT="119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967904"/>
                  </a:ext>
                </a:extLst>
              </a:tr>
            </a:tbl>
          </a:graphicData>
        </a:graphic>
      </p:graphicFrame>
      <p:sp>
        <p:nvSpPr>
          <p:cNvPr id="29" name="文字方塊 28">
            <a:extLst>
              <a:ext uri="{FF2B5EF4-FFF2-40B4-BE49-F238E27FC236}">
                <a16:creationId xmlns:a16="http://schemas.microsoft.com/office/drawing/2014/main" id="{C87B29BF-97BB-CD42-0775-A924F50CC6E2}"/>
              </a:ext>
            </a:extLst>
          </p:cNvPr>
          <p:cNvSpPr txBox="1"/>
          <p:nvPr/>
        </p:nvSpPr>
        <p:spPr>
          <a:xfrm>
            <a:off x="740294" y="979711"/>
            <a:ext cx="9879628" cy="369332"/>
          </a:xfrm>
          <a:prstGeom prst="rect">
            <a:avLst/>
          </a:prstGeom>
          <a:noFill/>
        </p:spPr>
        <p:txBody>
          <a:bodyPr wrap="none" rtlCol="0">
            <a:spAutoFit/>
          </a:bodyPr>
          <a:lstStyle/>
          <a:p>
            <a:r>
              <a:rPr lang="zh-TW" altLang="en-US" dirty="0">
                <a:latin typeface="標楷體" panose="03000509000000000000" pitchFamily="65" charset="-120"/>
                <a:ea typeface="標楷體" panose="03000509000000000000" pitchFamily="65" charset="-120"/>
              </a:rPr>
              <a:t>三、成效考核依報告表考核結果，審查結果作為</a:t>
            </a:r>
            <a:r>
              <a:rPr lang="zh-TW" altLang="en-US" dirty="0">
                <a:solidFill>
                  <a:srgbClr val="FF0000"/>
                </a:solidFill>
                <a:latin typeface="標楷體" panose="03000509000000000000" pitchFamily="65" charset="-120"/>
                <a:ea typeface="標楷體" panose="03000509000000000000" pitchFamily="65" charset="-120"/>
              </a:rPr>
              <a:t>第二期微學程申請的評分參考</a:t>
            </a:r>
            <a:r>
              <a:rPr lang="zh-TW" altLang="en-US" dirty="0">
                <a:latin typeface="標楷體" panose="03000509000000000000" pitchFamily="65" charset="-120"/>
                <a:ea typeface="標楷體" panose="03000509000000000000" pitchFamily="65" charset="-120"/>
              </a:rPr>
              <a:t>，評分指標包括：</a:t>
            </a:r>
          </a:p>
        </p:txBody>
      </p:sp>
      <p:sp>
        <p:nvSpPr>
          <p:cNvPr id="8" name="投影片編號版面配置區 3">
            <a:extLst>
              <a:ext uri="{FF2B5EF4-FFF2-40B4-BE49-F238E27FC236}">
                <a16:creationId xmlns:a16="http://schemas.microsoft.com/office/drawing/2014/main" id="{C09A3936-8196-8AD8-9A51-ED78E6200450}"/>
              </a:ext>
            </a:extLst>
          </p:cNvPr>
          <p:cNvSpPr>
            <a:spLocks noGrp="1"/>
          </p:cNvSpPr>
          <p:nvPr>
            <p:ph type="sldNum" sz="quarter" idx="12"/>
          </p:nvPr>
        </p:nvSpPr>
        <p:spPr>
          <a:xfrm>
            <a:off x="11309631" y="6408836"/>
            <a:ext cx="640080" cy="365125"/>
          </a:xfrm>
        </p:spPr>
        <p:txBody>
          <a:bodyPr/>
          <a:lstStyle/>
          <a:p>
            <a:fld id="{60553ECD-7F6D-420D-93CA-D8D15EB427AC}" type="slidenum">
              <a:rPr lang="en-US" smtClean="0"/>
              <a:t>30</a:t>
            </a:fld>
            <a:endParaRPr lang="en-US" dirty="0"/>
          </a:p>
        </p:txBody>
      </p:sp>
    </p:spTree>
    <p:extLst>
      <p:ext uri="{BB962C8B-B14F-4D97-AF65-F5344CB8AC3E}">
        <p14:creationId xmlns:p14="http://schemas.microsoft.com/office/powerpoint/2010/main" val="3532218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640359-A1B3-3F27-E4A1-E328DF7E14BA}"/>
              </a:ext>
            </a:extLst>
          </p:cNvPr>
          <p:cNvSpPr>
            <a:spLocks noGrp="1"/>
          </p:cNvSpPr>
          <p:nvPr>
            <p:ph type="title"/>
          </p:nvPr>
        </p:nvSpPr>
        <p:spPr>
          <a:xfrm>
            <a:off x="650240" y="704088"/>
            <a:ext cx="3952240" cy="1002792"/>
          </a:xfrm>
        </p:spPr>
        <p:txBody>
          <a:bodyPr/>
          <a:lstStyle/>
          <a:p>
            <a:r>
              <a:rPr lang="zh-TW" altLang="en-US" sz="4800" dirty="0">
                <a:latin typeface="標楷體" panose="03000509000000000000" pitchFamily="65" charset="-120"/>
                <a:ea typeface="標楷體" panose="03000509000000000000" pitchFamily="65" charset="-120"/>
              </a:rPr>
              <a:t>其他注意事項</a:t>
            </a:r>
          </a:p>
        </p:txBody>
      </p:sp>
      <p:sp>
        <p:nvSpPr>
          <p:cNvPr id="3" name="內容版面配置區 2">
            <a:extLst>
              <a:ext uri="{FF2B5EF4-FFF2-40B4-BE49-F238E27FC236}">
                <a16:creationId xmlns:a16="http://schemas.microsoft.com/office/drawing/2014/main" id="{A48DA903-FB74-3082-B1CD-C4BA6A3A8C96}"/>
              </a:ext>
            </a:extLst>
          </p:cNvPr>
          <p:cNvSpPr>
            <a:spLocks noGrp="1"/>
          </p:cNvSpPr>
          <p:nvPr>
            <p:ph idx="1"/>
          </p:nvPr>
        </p:nvSpPr>
        <p:spPr>
          <a:xfrm>
            <a:off x="0" y="2092736"/>
            <a:ext cx="11709400" cy="3806951"/>
          </a:xfrm>
        </p:spPr>
        <p:txBody>
          <a:bodyPr>
            <a:normAutofit/>
          </a:bodyPr>
          <a:lstStyle/>
          <a:p>
            <a:pPr marL="742950" lvl="1" indent="-285750" algn="just">
              <a:buFont typeface="+mj-ea"/>
              <a:buAutoNum type="ea1ChtPlain"/>
              <a:tabLst>
                <a:tab pos="228600" algn="l"/>
                <a:tab pos="304800" algn="l"/>
              </a:tabLst>
            </a:pP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教育部有權使用受補助計畫學校期末成果報告中之文字、照片、圖表及其他相關資料，作為公開宣傳之用。</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742950" lvl="1" indent="-285750" algn="just">
              <a:buFont typeface="+mj-ea"/>
              <a:buAutoNum type="ea1ChtPlain"/>
              <a:tabLst>
                <a:tab pos="228600" algn="l"/>
                <a:tab pos="304800" algn="l"/>
              </a:tabLst>
            </a:pP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計畫之研發成果不得侵害他人之智慧財產權及其他權利。如有涉及使用智慧財產權之糾紛或任何權利之侵害時，悉由</a:t>
            </a:r>
            <a:r>
              <a:rPr lang="zh-TW" altLang="zh-TW" sz="24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受補助單位及執行人員</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自負法律責任。</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742950" lvl="1" indent="-285750" algn="just">
              <a:buFont typeface="+mj-ea"/>
              <a:buAutoNum type="ea1ChtPlain"/>
              <a:tabLst>
                <a:tab pos="228600" algn="l"/>
                <a:tab pos="304800" algn="l"/>
              </a:tabLst>
            </a:pP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計畫執行期間所蒐集、處理及利用之個人資料，應依個人資料保護法及其相關法規辦理。</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742950" lvl="1" indent="-285750" algn="just">
              <a:buFont typeface="+mj-ea"/>
              <a:buAutoNum type="ea1ChtPlain"/>
              <a:tabLst>
                <a:tab pos="228600" algn="l"/>
                <a:tab pos="304800" algn="l"/>
              </a:tabLst>
            </a:pP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受補助學校應配合參與教育部及相關計畫所辦理之成果發表會、學術研討會及推廣教育等活動。</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742950" lvl="1" indent="-285750" algn="just">
              <a:buFont typeface="+mj-ea"/>
              <a:buAutoNum type="ea1ChtPlain"/>
              <a:tabLst>
                <a:tab pos="228600" algn="l"/>
                <a:tab pos="304800" algn="l"/>
              </a:tabLst>
            </a:pPr>
            <a:r>
              <a:rPr lang="zh-TW" altLang="en-US"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其餘未盡事宜及其他注意事項，依教育部相關函文、公告或核定通知辦理</a:t>
            </a:r>
            <a:r>
              <a:rPr lang="zh-TW" altLang="en-US" sz="24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2400" kern="1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08C604E0-A13F-53A6-272B-42E399154E07}"/>
              </a:ext>
            </a:extLst>
          </p:cNvPr>
          <p:cNvSpPr>
            <a:spLocks noGrp="1"/>
          </p:cNvSpPr>
          <p:nvPr>
            <p:ph type="sldNum" sz="quarter" idx="12"/>
          </p:nvPr>
        </p:nvSpPr>
        <p:spPr/>
        <p:txBody>
          <a:bodyPr/>
          <a:lstStyle/>
          <a:p>
            <a:fld id="{60553ECD-7F6D-420D-93CA-D8D15EB427AC}" type="slidenum">
              <a:rPr lang="en-US" smtClean="0"/>
              <a:t>31</a:t>
            </a:fld>
            <a:endParaRPr lang="en-US"/>
          </a:p>
        </p:txBody>
      </p:sp>
    </p:spTree>
    <p:extLst>
      <p:ext uri="{BB962C8B-B14F-4D97-AF65-F5344CB8AC3E}">
        <p14:creationId xmlns:p14="http://schemas.microsoft.com/office/powerpoint/2010/main" val="97468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D99E9CB-A72B-B17B-9FA6-B1003F3A9261}"/>
              </a:ext>
            </a:extLst>
          </p:cNvPr>
          <p:cNvSpPr>
            <a:spLocks noGrp="1"/>
          </p:cNvSpPr>
          <p:nvPr>
            <p:ph type="sldNum" sz="quarter" idx="12"/>
          </p:nvPr>
        </p:nvSpPr>
        <p:spPr/>
        <p:txBody>
          <a:bodyPr/>
          <a:lstStyle/>
          <a:p>
            <a:fld id="{60553ECD-7F6D-420D-93CA-D8D15EB427AC}" type="slidenum">
              <a:rPr lang="en-US" smtClean="0"/>
              <a:t>32</a:t>
            </a:fld>
            <a:endParaRPr lang="en-US"/>
          </a:p>
        </p:txBody>
      </p:sp>
      <p:pic>
        <p:nvPicPr>
          <p:cNvPr id="5" name="圖片 4">
            <a:extLst>
              <a:ext uri="{FF2B5EF4-FFF2-40B4-BE49-F238E27FC236}">
                <a16:creationId xmlns:a16="http://schemas.microsoft.com/office/drawing/2014/main" id="{A84E5944-BC23-74BA-6ABA-477DFE1BE81A}"/>
              </a:ext>
            </a:extLst>
          </p:cNvPr>
          <p:cNvPicPr>
            <a:picLocks noChangeAspect="1"/>
          </p:cNvPicPr>
          <p:nvPr/>
        </p:nvPicPr>
        <p:blipFill>
          <a:blip r:embed="rId3"/>
          <a:stretch>
            <a:fillRect/>
          </a:stretch>
        </p:blipFill>
        <p:spPr>
          <a:xfrm>
            <a:off x="709954" y="653142"/>
            <a:ext cx="4243143" cy="6031681"/>
          </a:xfrm>
          <a:prstGeom prst="rect">
            <a:avLst/>
          </a:prstGeom>
          <a:ln>
            <a:solidFill>
              <a:schemeClr val="tx1"/>
            </a:solidFill>
          </a:ln>
        </p:spPr>
      </p:pic>
      <p:pic>
        <p:nvPicPr>
          <p:cNvPr id="7" name="圖片 6">
            <a:extLst>
              <a:ext uri="{FF2B5EF4-FFF2-40B4-BE49-F238E27FC236}">
                <a16:creationId xmlns:a16="http://schemas.microsoft.com/office/drawing/2014/main" id="{1DE0EB81-AFE0-F52A-43DF-D2EB3BE59672}"/>
              </a:ext>
            </a:extLst>
          </p:cNvPr>
          <p:cNvPicPr>
            <a:picLocks noChangeAspect="1"/>
          </p:cNvPicPr>
          <p:nvPr/>
        </p:nvPicPr>
        <p:blipFill>
          <a:blip r:embed="rId4"/>
          <a:stretch>
            <a:fillRect/>
          </a:stretch>
        </p:blipFill>
        <p:spPr>
          <a:xfrm>
            <a:off x="5498944" y="1630119"/>
            <a:ext cx="6106668" cy="3195828"/>
          </a:xfrm>
          <a:prstGeom prst="rect">
            <a:avLst/>
          </a:prstGeom>
          <a:ln>
            <a:solidFill>
              <a:schemeClr val="tx1"/>
            </a:solidFill>
          </a:ln>
        </p:spPr>
      </p:pic>
      <p:sp>
        <p:nvSpPr>
          <p:cNvPr id="8" name="文字方塊 7">
            <a:extLst>
              <a:ext uri="{FF2B5EF4-FFF2-40B4-BE49-F238E27FC236}">
                <a16:creationId xmlns:a16="http://schemas.microsoft.com/office/drawing/2014/main" id="{21731476-5F3C-854E-97B6-B1C4A2D2DB1B}"/>
              </a:ext>
            </a:extLst>
          </p:cNvPr>
          <p:cNvSpPr txBox="1"/>
          <p:nvPr/>
        </p:nvSpPr>
        <p:spPr>
          <a:xfrm>
            <a:off x="10655986" y="84039"/>
            <a:ext cx="1293725" cy="377008"/>
          </a:xfrm>
          <a:prstGeom prst="rect">
            <a:avLst/>
          </a:prstGeom>
          <a:noFill/>
        </p:spPr>
        <p:txBody>
          <a:bodyPr wrap="square">
            <a:spAutoFit/>
          </a:bodyPr>
          <a:lstStyle/>
          <a:p>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1800" dirty="0">
                <a:effectLst/>
                <a:latin typeface="Times New Roman" panose="02020603050405020304" pitchFamily="18" charset="0"/>
                <a:ea typeface="標楷體" panose="03000509000000000000" pitchFamily="65" charset="-120"/>
              </a:rPr>
              <a:t>2</a:t>
            </a:r>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spTree>
    <p:extLst>
      <p:ext uri="{BB962C8B-B14F-4D97-AF65-F5344CB8AC3E}">
        <p14:creationId xmlns:p14="http://schemas.microsoft.com/office/powerpoint/2010/main" val="1496686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15CA2D8A-D72B-DA87-E899-9B63017F2E1A}"/>
              </a:ext>
            </a:extLst>
          </p:cNvPr>
          <p:cNvSpPr>
            <a:spLocks noGrp="1"/>
          </p:cNvSpPr>
          <p:nvPr>
            <p:ph type="sldNum" sz="quarter" idx="12"/>
          </p:nvPr>
        </p:nvSpPr>
        <p:spPr/>
        <p:txBody>
          <a:bodyPr/>
          <a:lstStyle/>
          <a:p>
            <a:fld id="{60553ECD-7F6D-420D-93CA-D8D15EB427AC}" type="slidenum">
              <a:rPr lang="en-US" smtClean="0"/>
              <a:t>33</a:t>
            </a:fld>
            <a:endParaRPr lang="en-US"/>
          </a:p>
        </p:txBody>
      </p:sp>
      <p:pic>
        <p:nvPicPr>
          <p:cNvPr id="6" name="圖片 5">
            <a:extLst>
              <a:ext uri="{FF2B5EF4-FFF2-40B4-BE49-F238E27FC236}">
                <a16:creationId xmlns:a16="http://schemas.microsoft.com/office/drawing/2014/main" id="{B4EF11D7-A325-5D2D-0FB8-1C08C53C5C69}"/>
              </a:ext>
            </a:extLst>
          </p:cNvPr>
          <p:cNvPicPr>
            <a:picLocks noChangeAspect="1"/>
          </p:cNvPicPr>
          <p:nvPr/>
        </p:nvPicPr>
        <p:blipFill>
          <a:blip r:embed="rId2"/>
          <a:stretch>
            <a:fillRect/>
          </a:stretch>
        </p:blipFill>
        <p:spPr>
          <a:xfrm>
            <a:off x="1132371" y="593526"/>
            <a:ext cx="9927257" cy="5670948"/>
          </a:xfrm>
          <a:prstGeom prst="rect">
            <a:avLst/>
          </a:prstGeom>
        </p:spPr>
      </p:pic>
      <p:sp>
        <p:nvSpPr>
          <p:cNvPr id="7" name="文字方塊 6">
            <a:extLst>
              <a:ext uri="{FF2B5EF4-FFF2-40B4-BE49-F238E27FC236}">
                <a16:creationId xmlns:a16="http://schemas.microsoft.com/office/drawing/2014/main" id="{EBC79CD7-C528-4D44-7C2A-74267EA97EB3}"/>
              </a:ext>
            </a:extLst>
          </p:cNvPr>
          <p:cNvSpPr txBox="1"/>
          <p:nvPr/>
        </p:nvSpPr>
        <p:spPr>
          <a:xfrm>
            <a:off x="9997440" y="0"/>
            <a:ext cx="1798320" cy="472440"/>
          </a:xfrm>
          <a:prstGeom prst="rect">
            <a:avLst/>
          </a:prstGeom>
          <a:noFill/>
        </p:spPr>
        <p:txBody>
          <a:bodyPr wrap="square">
            <a:spAutoFit/>
          </a:bodyPr>
          <a:lstStyle/>
          <a:p>
            <a:r>
              <a:rPr lang="zh-TW" altLang="en-US" sz="2400" b="1" dirty="0">
                <a:latin typeface="標楷體" panose="03000509000000000000" pitchFamily="65" charset="-120"/>
                <a:ea typeface="標楷體" panose="03000509000000000000" pitchFamily="65" charset="-120"/>
              </a:rPr>
              <a:t>計畫書目次</a:t>
            </a:r>
          </a:p>
        </p:txBody>
      </p:sp>
    </p:spTree>
    <p:extLst>
      <p:ext uri="{BB962C8B-B14F-4D97-AF65-F5344CB8AC3E}">
        <p14:creationId xmlns:p14="http://schemas.microsoft.com/office/powerpoint/2010/main" val="1520655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a:extLst>
              <a:ext uri="{FF2B5EF4-FFF2-40B4-BE49-F238E27FC236}">
                <a16:creationId xmlns:a16="http://schemas.microsoft.com/office/drawing/2014/main" id="{00C5E956-D8C6-C6EE-7E29-CF6135A31C1B}"/>
              </a:ext>
            </a:extLst>
          </p:cNvPr>
          <p:cNvGraphicFramePr>
            <a:graphicFrameLocks noGrp="1"/>
          </p:cNvGraphicFramePr>
          <p:nvPr>
            <p:ph idx="1"/>
            <p:extLst>
              <p:ext uri="{D42A27DB-BD31-4B8C-83A1-F6EECF244321}">
                <p14:modId xmlns:p14="http://schemas.microsoft.com/office/powerpoint/2010/main" val="1008640033"/>
              </p:ext>
            </p:extLst>
          </p:nvPr>
        </p:nvGraphicFramePr>
        <p:xfrm>
          <a:off x="598515" y="922712"/>
          <a:ext cx="4746227" cy="5334599"/>
        </p:xfrm>
        <a:graphic>
          <a:graphicData uri="http://schemas.openxmlformats.org/drawingml/2006/table">
            <a:tbl>
              <a:tblPr firstRow="1" firstCol="1" bandRow="1"/>
              <a:tblGrid>
                <a:gridCol w="914986">
                  <a:extLst>
                    <a:ext uri="{9D8B030D-6E8A-4147-A177-3AD203B41FA5}">
                      <a16:colId xmlns:a16="http://schemas.microsoft.com/office/drawing/2014/main" val="798532303"/>
                    </a:ext>
                  </a:extLst>
                </a:gridCol>
                <a:gridCol w="102674">
                  <a:extLst>
                    <a:ext uri="{9D8B030D-6E8A-4147-A177-3AD203B41FA5}">
                      <a16:colId xmlns:a16="http://schemas.microsoft.com/office/drawing/2014/main" val="303482992"/>
                    </a:ext>
                  </a:extLst>
                </a:gridCol>
                <a:gridCol w="1320580">
                  <a:extLst>
                    <a:ext uri="{9D8B030D-6E8A-4147-A177-3AD203B41FA5}">
                      <a16:colId xmlns:a16="http://schemas.microsoft.com/office/drawing/2014/main" val="352101341"/>
                    </a:ext>
                  </a:extLst>
                </a:gridCol>
                <a:gridCol w="1058573">
                  <a:extLst>
                    <a:ext uri="{9D8B030D-6E8A-4147-A177-3AD203B41FA5}">
                      <a16:colId xmlns:a16="http://schemas.microsoft.com/office/drawing/2014/main" val="4137588106"/>
                    </a:ext>
                  </a:extLst>
                </a:gridCol>
                <a:gridCol w="1349414">
                  <a:extLst>
                    <a:ext uri="{9D8B030D-6E8A-4147-A177-3AD203B41FA5}">
                      <a16:colId xmlns:a16="http://schemas.microsoft.com/office/drawing/2014/main" val="3749929070"/>
                    </a:ext>
                  </a:extLst>
                </a:gridCol>
              </a:tblGrid>
              <a:tr h="294092">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計畫名稱</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r>
                        <a:rPr lang="zh-TW" sz="11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教育大數據微學程計畫</a:t>
                      </a:r>
                      <a:endParaRPr lang="zh-TW" sz="105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784558985"/>
                  </a:ext>
                </a:extLst>
              </a:tr>
              <a:tr h="235418">
                <a:tc gridSpan="2">
                  <a:txBody>
                    <a:bodyPr/>
                    <a:lstStyle/>
                    <a:p>
                      <a:pPr algn="ctr"/>
                      <a:r>
                        <a:rPr lang="zh-TW" sz="11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申請單位</a:t>
                      </a:r>
                      <a:endParaRPr lang="zh-TW" sz="105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r>
                        <a:rPr lang="en-US" sz="1100"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100" kern="100">
                          <a:effectLst/>
                          <a:latin typeface="Times New Roman" panose="02020603050405020304" pitchFamily="18" charset="0"/>
                          <a:ea typeface="標楷體" panose="03000509000000000000" pitchFamily="65" charset="-120"/>
                          <a:cs typeface="Times New Roman" panose="02020603050405020304" pitchFamily="18" charset="0"/>
                        </a:rPr>
                        <a:t>學校</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146348064"/>
                  </a:ext>
                </a:extLst>
              </a:tr>
              <a:tr h="235418">
                <a:tc gridSpan="5">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計畫主持人</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035366867"/>
                  </a:ext>
                </a:extLst>
              </a:tr>
              <a:tr h="38252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姓名</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學校科系及職稱</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50" kern="100" dirty="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139186"/>
                  </a:ext>
                </a:extLst>
              </a:tr>
              <a:tr h="235418">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工作內容</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pPr algn="ctr"/>
                      <a:r>
                        <a:rPr lang="en-US"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305029995"/>
                  </a:ext>
                </a:extLst>
              </a:tr>
              <a:tr h="235418">
                <a:tc gridSpan="5">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00743290"/>
                  </a:ext>
                </a:extLst>
              </a:tr>
              <a:tr h="38252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姓名</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學校科系及職稱</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3107592"/>
                  </a:ext>
                </a:extLst>
              </a:tr>
              <a:tr h="391241">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協同主持人之</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計畫任務描述</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265046373"/>
                  </a:ext>
                </a:extLst>
              </a:tr>
              <a:tr h="235418">
                <a:tc gridSpan="5">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89611707"/>
                  </a:ext>
                </a:extLst>
              </a:tr>
              <a:tr h="38252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姓名</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學校科系及職稱</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055850"/>
                  </a:ext>
                </a:extLst>
              </a:tr>
              <a:tr h="391241">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協同主持人之</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計畫任務描述</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559409888"/>
                  </a:ext>
                </a:extLst>
              </a:tr>
              <a:tr h="235418">
                <a:tc gridSpan="5">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計畫聯絡人</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404634096"/>
                  </a:ext>
                </a:extLst>
              </a:tr>
              <a:tr h="235418">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姓名</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手機</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253039"/>
                  </a:ext>
                </a:extLst>
              </a:tr>
              <a:tr h="235418">
                <a:tc gridSpan="2">
                  <a:txBody>
                    <a:bodyPr/>
                    <a:lstStyle/>
                    <a:p>
                      <a:pPr algn="ctr"/>
                      <a:r>
                        <a:rPr lang="en-US"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E-mail</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電話</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648309"/>
                  </a:ext>
                </a:extLst>
              </a:tr>
              <a:tr h="235418">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通訊地址</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endParaRPr lang="zh-TW" sz="1050" kern="100">
                        <a:effectLst/>
                        <a:latin typeface="Calibri" panose="020F0502020204030204" pitchFamily="34" charset="0"/>
                        <a:cs typeface="Times New Roman" panose="02020603050405020304" pitchFamily="18" charset="0"/>
                      </a:endParaRPr>
                    </a:p>
                  </a:txBody>
                  <a:tcPr marL="22874" marR="22874" marT="22874" marB="228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658058848"/>
                  </a:ext>
                </a:extLst>
              </a:tr>
              <a:tr h="172134">
                <a:tc gridSpan="5">
                  <a:txBody>
                    <a:bodyPr/>
                    <a:lstStyle/>
                    <a:p>
                      <a:pPr marL="152400" algn="ctr" fontAlgn="b">
                        <a:tabLst>
                          <a:tab pos="5334000" algn="l"/>
                        </a:tabLst>
                      </a:pPr>
                      <a:r>
                        <a:rPr lang="zh-TW" sz="1100" b="1" kern="100" spc="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計畫總經費</a:t>
                      </a:r>
                      <a:endParaRPr lang="zh-TW" sz="105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411935852"/>
                  </a:ext>
                </a:extLst>
              </a:tr>
              <a:tr h="197386">
                <a:tc>
                  <a:txBody>
                    <a:bodyPr/>
                    <a:lstStyle/>
                    <a:p>
                      <a:pPr algn="ctr" fontAlgn="b">
                        <a:tabLst>
                          <a:tab pos="5334000" algn="l"/>
                        </a:tabLst>
                      </a:pP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人事費</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52400" algn="ctr" fontAlgn="b">
                        <a:tabLst>
                          <a:tab pos="5334000" algn="l"/>
                        </a:tabLst>
                      </a:pP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94790060"/>
                  </a:ext>
                </a:extLst>
              </a:tr>
              <a:tr h="198709">
                <a:tc>
                  <a:txBody>
                    <a:bodyPr/>
                    <a:lstStyle/>
                    <a:p>
                      <a:pPr algn="ctr" fontAlgn="b">
                        <a:tabLst>
                          <a:tab pos="5334000" algn="l"/>
                        </a:tabLst>
                      </a:pP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業務費</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52400" algn="ctr" fontAlgn="b">
                        <a:tabLst>
                          <a:tab pos="5334000" algn="l"/>
                        </a:tabLst>
                      </a:pP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986108340"/>
                  </a:ext>
                </a:extLst>
              </a:tr>
              <a:tr h="196061">
                <a:tc>
                  <a:txBody>
                    <a:bodyPr/>
                    <a:lstStyle/>
                    <a:p>
                      <a:pPr algn="ctr" fontAlgn="b">
                        <a:tabLst>
                          <a:tab pos="5334000" algn="l"/>
                        </a:tabLst>
                      </a:pP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設備費</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52400" algn="ctr" fontAlgn="b">
                        <a:tabLst>
                          <a:tab pos="5334000" algn="l"/>
                        </a:tabLst>
                      </a:pP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5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226261406"/>
                  </a:ext>
                </a:extLst>
              </a:tr>
              <a:tr h="227413">
                <a:tc>
                  <a:txBody>
                    <a:bodyPr/>
                    <a:lstStyle/>
                    <a:p>
                      <a:pPr algn="ctr" fontAlgn="b">
                        <a:tabLst>
                          <a:tab pos="5334000" algn="l"/>
                        </a:tabLst>
                      </a:pPr>
                      <a:r>
                        <a:rPr lang="zh-TW" sz="11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合</a:t>
                      </a:r>
                      <a:r>
                        <a:rPr lang="en-US" sz="11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1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a:t>
                      </a:r>
                      <a:endParaRPr lang="zh-TW" sz="105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52400" algn="ctr" fontAlgn="b">
                        <a:tabLst>
                          <a:tab pos="5334000" algn="l"/>
                        </a:tabLst>
                      </a:pPr>
                      <a:r>
                        <a:rPr lang="en-US" sz="11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5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405" marR="64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857475454"/>
                  </a:ext>
                </a:extLst>
              </a:tr>
            </a:tbl>
          </a:graphicData>
        </a:graphic>
      </p:graphicFrame>
      <p:sp>
        <p:nvSpPr>
          <p:cNvPr id="4" name="投影片編號版面配置區 3">
            <a:extLst>
              <a:ext uri="{FF2B5EF4-FFF2-40B4-BE49-F238E27FC236}">
                <a16:creationId xmlns:a16="http://schemas.microsoft.com/office/drawing/2014/main" id="{41190B37-93A9-28BC-760F-D7CE49EE5E75}"/>
              </a:ext>
            </a:extLst>
          </p:cNvPr>
          <p:cNvSpPr>
            <a:spLocks noGrp="1"/>
          </p:cNvSpPr>
          <p:nvPr>
            <p:ph type="sldNum" sz="quarter" idx="12"/>
          </p:nvPr>
        </p:nvSpPr>
        <p:spPr/>
        <p:txBody>
          <a:bodyPr/>
          <a:lstStyle/>
          <a:p>
            <a:fld id="{60553ECD-7F6D-420D-93CA-D8D15EB427AC}" type="slidenum">
              <a:rPr lang="en-US" smtClean="0"/>
              <a:t>34</a:t>
            </a:fld>
            <a:endParaRPr lang="en-US"/>
          </a:p>
        </p:txBody>
      </p:sp>
      <p:sp>
        <p:nvSpPr>
          <p:cNvPr id="8" name="文字方塊 7">
            <a:extLst>
              <a:ext uri="{FF2B5EF4-FFF2-40B4-BE49-F238E27FC236}">
                <a16:creationId xmlns:a16="http://schemas.microsoft.com/office/drawing/2014/main" id="{736C08B3-1059-FF82-D3DA-9CAF8CC5B916}"/>
              </a:ext>
            </a:extLst>
          </p:cNvPr>
          <p:cNvSpPr txBox="1"/>
          <p:nvPr/>
        </p:nvSpPr>
        <p:spPr>
          <a:xfrm>
            <a:off x="598515" y="530229"/>
            <a:ext cx="2063634" cy="338554"/>
          </a:xfrm>
          <a:prstGeom prst="rect">
            <a:avLst/>
          </a:prstGeom>
          <a:noFill/>
        </p:spPr>
        <p:txBody>
          <a:bodyPr wrap="square">
            <a:spAutoFit/>
          </a:bodyPr>
          <a:lstStyle/>
          <a:p>
            <a:r>
              <a:rPr lang="zh-TW" altLang="en-US" sz="1600" b="1" dirty="0">
                <a:latin typeface="標楷體" panose="03000509000000000000" pitchFamily="65" charset="-120"/>
                <a:ea typeface="標楷體" panose="03000509000000000000" pitchFamily="65" charset="-120"/>
              </a:rPr>
              <a:t>壹、計畫基本資料</a:t>
            </a:r>
          </a:p>
        </p:txBody>
      </p:sp>
      <p:graphicFrame>
        <p:nvGraphicFramePr>
          <p:cNvPr id="9" name="表格 8">
            <a:extLst>
              <a:ext uri="{FF2B5EF4-FFF2-40B4-BE49-F238E27FC236}">
                <a16:creationId xmlns:a16="http://schemas.microsoft.com/office/drawing/2014/main" id="{95A43A1D-1DC1-3985-76F3-9FAB4ABF73D1}"/>
              </a:ext>
            </a:extLst>
          </p:cNvPr>
          <p:cNvGraphicFramePr>
            <a:graphicFrameLocks noGrp="1"/>
          </p:cNvGraphicFramePr>
          <p:nvPr>
            <p:extLst>
              <p:ext uri="{D42A27DB-BD31-4B8C-83A1-F6EECF244321}">
                <p14:modId xmlns:p14="http://schemas.microsoft.com/office/powerpoint/2010/main" val="353120717"/>
              </p:ext>
            </p:extLst>
          </p:nvPr>
        </p:nvGraphicFramePr>
        <p:xfrm>
          <a:off x="5880682" y="922712"/>
          <a:ext cx="5067180" cy="5334596"/>
        </p:xfrm>
        <a:graphic>
          <a:graphicData uri="http://schemas.openxmlformats.org/drawingml/2006/table">
            <a:tbl>
              <a:tblPr firstRow="1" firstCol="1" bandRow="1"/>
              <a:tblGrid>
                <a:gridCol w="469894">
                  <a:extLst>
                    <a:ext uri="{9D8B030D-6E8A-4147-A177-3AD203B41FA5}">
                      <a16:colId xmlns:a16="http://schemas.microsoft.com/office/drawing/2014/main" val="1744372998"/>
                    </a:ext>
                  </a:extLst>
                </a:gridCol>
                <a:gridCol w="704841">
                  <a:extLst>
                    <a:ext uri="{9D8B030D-6E8A-4147-A177-3AD203B41FA5}">
                      <a16:colId xmlns:a16="http://schemas.microsoft.com/office/drawing/2014/main" val="1625649256"/>
                    </a:ext>
                  </a:extLst>
                </a:gridCol>
                <a:gridCol w="131083">
                  <a:extLst>
                    <a:ext uri="{9D8B030D-6E8A-4147-A177-3AD203B41FA5}">
                      <a16:colId xmlns:a16="http://schemas.microsoft.com/office/drawing/2014/main" val="1831733416"/>
                    </a:ext>
                  </a:extLst>
                </a:gridCol>
                <a:gridCol w="704841">
                  <a:extLst>
                    <a:ext uri="{9D8B030D-6E8A-4147-A177-3AD203B41FA5}">
                      <a16:colId xmlns:a16="http://schemas.microsoft.com/office/drawing/2014/main" val="1907138319"/>
                    </a:ext>
                  </a:extLst>
                </a:gridCol>
                <a:gridCol w="470447">
                  <a:extLst>
                    <a:ext uri="{9D8B030D-6E8A-4147-A177-3AD203B41FA5}">
                      <a16:colId xmlns:a16="http://schemas.microsoft.com/office/drawing/2014/main" val="2804655951"/>
                    </a:ext>
                  </a:extLst>
                </a:gridCol>
                <a:gridCol w="705393">
                  <a:extLst>
                    <a:ext uri="{9D8B030D-6E8A-4147-A177-3AD203B41FA5}">
                      <a16:colId xmlns:a16="http://schemas.microsoft.com/office/drawing/2014/main" val="3328364325"/>
                    </a:ext>
                  </a:extLst>
                </a:gridCol>
                <a:gridCol w="705393">
                  <a:extLst>
                    <a:ext uri="{9D8B030D-6E8A-4147-A177-3AD203B41FA5}">
                      <a16:colId xmlns:a16="http://schemas.microsoft.com/office/drawing/2014/main" val="3096681633"/>
                    </a:ext>
                  </a:extLst>
                </a:gridCol>
                <a:gridCol w="470447">
                  <a:extLst>
                    <a:ext uri="{9D8B030D-6E8A-4147-A177-3AD203B41FA5}">
                      <a16:colId xmlns:a16="http://schemas.microsoft.com/office/drawing/2014/main" val="632110981"/>
                    </a:ext>
                  </a:extLst>
                </a:gridCol>
                <a:gridCol w="704841">
                  <a:extLst>
                    <a:ext uri="{9D8B030D-6E8A-4147-A177-3AD203B41FA5}">
                      <a16:colId xmlns:a16="http://schemas.microsoft.com/office/drawing/2014/main" val="823950022"/>
                    </a:ext>
                  </a:extLst>
                </a:gridCol>
              </a:tblGrid>
              <a:tr h="27878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微學程名稱</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7">
                  <a:txBody>
                    <a:bodyPr/>
                    <a:lstStyle/>
                    <a:p>
                      <a:r>
                        <a:rPr lang="zh-TW"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教育大數據微學程計畫</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122016801"/>
                  </a:ext>
                </a:extLst>
              </a:tr>
              <a:tr h="27878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理念說明</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7">
                  <a:txBody>
                    <a:bodyPr/>
                    <a:lstStyle/>
                    <a:p>
                      <a:pPr algn="ctr"/>
                      <a:r>
                        <a:rPr lang="en-US"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818968357"/>
                  </a:ext>
                </a:extLst>
              </a:tr>
              <a:tr h="448661">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教育大數據</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核心能力</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7">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563430942"/>
                  </a:ext>
                </a:extLst>
              </a:tr>
              <a:tr h="278780">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學習目標</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7">
                  <a:txBody>
                    <a:bodyPr/>
                    <a:lstStyle/>
                    <a:p>
                      <a:pPr algn="ctr"/>
                      <a:r>
                        <a:rPr lang="en-US"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198753377"/>
                  </a:ext>
                </a:extLst>
              </a:tr>
              <a:tr h="278780">
                <a:tc gridSpan="9">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課程規劃</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800310131"/>
                  </a:ext>
                </a:extLst>
              </a:tr>
              <a:tr h="448661">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類別</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課程名稱</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zh-TW" altLang="en-US"/>
                    </a:p>
                  </a:txBody>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課程代碼</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必</a:t>
                      </a:r>
                      <a:r>
                        <a:rPr lang="en-US"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選</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學分</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開課單位</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學期</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備註</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63798549"/>
                  </a:ext>
                </a:extLst>
              </a:tr>
              <a:tr h="265712">
                <a:tc rowSpan="5">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基礎</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just"/>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至少修習</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門課程</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217943"/>
                  </a:ext>
                </a:extLst>
              </a:tr>
              <a:tr h="265712">
                <a:tc vMerge="1">
                  <a:txBody>
                    <a:bodyPr/>
                    <a:lstStyle/>
                    <a:p>
                      <a:endParaRPr lang="zh-TW" altLang="en-US"/>
                    </a:p>
                  </a:txBody>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717670617"/>
                  </a:ext>
                </a:extLst>
              </a:tr>
              <a:tr h="265712">
                <a:tc vMerge="1">
                  <a:txBody>
                    <a:bodyPr/>
                    <a:lstStyle/>
                    <a:p>
                      <a:endParaRPr lang="zh-TW" altLang="en-US"/>
                    </a:p>
                  </a:txBody>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825712194"/>
                  </a:ext>
                </a:extLst>
              </a:tr>
              <a:tr h="265712">
                <a:tc vMerge="1">
                  <a:txBody>
                    <a:bodyPr/>
                    <a:lstStyle/>
                    <a:p>
                      <a:endParaRPr lang="zh-TW" altLang="en-US"/>
                    </a:p>
                  </a:txBody>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4027265300"/>
                  </a:ext>
                </a:extLst>
              </a:tr>
              <a:tr h="421814">
                <a:tc vMerge="1">
                  <a:txBody>
                    <a:bodyPr/>
                    <a:lstStyle/>
                    <a:p>
                      <a:endParaRPr lang="zh-TW" altLang="en-US"/>
                    </a:p>
                  </a:txBody>
                  <a:tcPr/>
                </a:tc>
                <a:tc gridSpan="2">
                  <a:txBody>
                    <a:bodyPr/>
                    <a:lstStyle/>
                    <a:p>
                      <a:pPr algn="ctr"/>
                      <a:r>
                        <a:rPr lang="zh-TW"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不足可自行增列</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589059418"/>
                  </a:ext>
                </a:extLst>
              </a:tr>
              <a:tr h="265712">
                <a:tc rowSpan="3">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進階</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至少修習</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門課程</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328487"/>
                  </a:ext>
                </a:extLst>
              </a:tr>
              <a:tr h="265712">
                <a:tc vMerge="1">
                  <a:txBody>
                    <a:bodyPr/>
                    <a:lstStyle/>
                    <a:p>
                      <a:endParaRPr lang="zh-TW" altLang="en-US"/>
                    </a:p>
                  </a:txBody>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13945042"/>
                  </a:ext>
                </a:extLst>
              </a:tr>
              <a:tr h="421814">
                <a:tc vMerge="1">
                  <a:txBody>
                    <a:bodyPr/>
                    <a:lstStyle/>
                    <a:p>
                      <a:endParaRPr lang="zh-TW" altLang="en-US"/>
                    </a:p>
                  </a:txBody>
                  <a:tcPr/>
                </a:tc>
                <a:tc gridSpan="2">
                  <a:txBody>
                    <a:bodyPr/>
                    <a:lstStyle/>
                    <a:p>
                      <a:pPr algn="ctr"/>
                      <a:r>
                        <a:rPr lang="zh-TW" sz="11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不足可自行增列</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3548302183"/>
                  </a:ext>
                </a:extLst>
              </a:tr>
              <a:tr h="618542">
                <a:tc>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實務</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100" kern="100">
                        <a:effectLst/>
                        <a:latin typeface="Calibri" panose="020F0502020204030204" pitchFamily="34" charset="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至少修習</a:t>
                      </a:r>
                      <a:r>
                        <a:rPr lang="en-US"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1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門課程</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0279650"/>
                  </a:ext>
                </a:extLst>
              </a:tr>
              <a:tr h="265712">
                <a:tc gridSpan="3">
                  <a:txBody>
                    <a:bodyPr/>
                    <a:lstStyle/>
                    <a:p>
                      <a:pPr algn="ctr"/>
                      <a:r>
                        <a:rPr lang="zh-TW" sz="11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應修學分數</a:t>
                      </a:r>
                      <a:endParaRPr lang="zh-TW" sz="11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6">
                  <a:txBody>
                    <a:bodyPr/>
                    <a:lstStyle/>
                    <a:p>
                      <a:pPr algn="r"/>
                      <a:r>
                        <a:rPr lang="zh-TW" sz="11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至少</a:t>
                      </a:r>
                      <a:r>
                        <a:rPr lang="en-US" sz="11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a:t>
                      </a:r>
                      <a:r>
                        <a:rPr lang="zh-TW" sz="11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學分，</a:t>
                      </a:r>
                      <a:r>
                        <a:rPr lang="zh-TW" sz="11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學分上限自訂</a:t>
                      </a:r>
                      <a:endPar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518" marR="26518" marT="26518" marB="265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888365075"/>
                  </a:ext>
                </a:extLst>
              </a:tr>
            </a:tbl>
          </a:graphicData>
        </a:graphic>
      </p:graphicFrame>
      <p:sp>
        <p:nvSpPr>
          <p:cNvPr id="11" name="文字方塊 10">
            <a:extLst>
              <a:ext uri="{FF2B5EF4-FFF2-40B4-BE49-F238E27FC236}">
                <a16:creationId xmlns:a16="http://schemas.microsoft.com/office/drawing/2014/main" id="{90178E78-4878-272F-C684-D23CEF63135E}"/>
              </a:ext>
            </a:extLst>
          </p:cNvPr>
          <p:cNvSpPr txBox="1"/>
          <p:nvPr/>
        </p:nvSpPr>
        <p:spPr>
          <a:xfrm>
            <a:off x="5794661" y="461047"/>
            <a:ext cx="2105198" cy="461665"/>
          </a:xfrm>
          <a:prstGeom prst="rect">
            <a:avLst/>
          </a:prstGeom>
          <a:noFill/>
        </p:spPr>
        <p:txBody>
          <a:bodyPr wrap="square">
            <a:spAutoFit/>
          </a:bodyPr>
          <a:lstStyle/>
          <a:p>
            <a:pPr lvl="0"/>
            <a:r>
              <a:rPr lang="zh-TW" altLang="en-US" sz="12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貳、</a:t>
            </a:r>
            <a:r>
              <a:rPr lang="zh-TW" altLang="zh-TW" sz="12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執行規劃內容</a:t>
            </a:r>
            <a:endParaRPr lang="en-US" altLang="zh-TW" sz="1100" kern="100" dirty="0">
              <a:latin typeface="Times New Roman" panose="02020603050405020304" pitchFamily="18" charset="0"/>
              <a:ea typeface="標楷體" panose="03000509000000000000" pitchFamily="65" charset="-120"/>
              <a:cs typeface="Times New Roman" panose="02020603050405020304" pitchFamily="18" charset="0"/>
            </a:endParaRPr>
          </a:p>
          <a:p>
            <a:pPr lvl="0"/>
            <a:r>
              <a:rPr lang="zh-TW" altLang="en-US" sz="11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r>
              <a:rPr lang="zh-TW" altLang="zh-TW" sz="12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微學程規劃表</a:t>
            </a:r>
            <a:endParaRPr lang="zh-TW" altLang="zh-TW" sz="1100" kern="1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033264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a:extLst>
              <a:ext uri="{FF2B5EF4-FFF2-40B4-BE49-F238E27FC236}">
                <a16:creationId xmlns:a16="http://schemas.microsoft.com/office/drawing/2014/main" id="{252C54FC-9490-1CC9-38E3-74990113D9DD}"/>
              </a:ext>
            </a:extLst>
          </p:cNvPr>
          <p:cNvGraphicFramePr>
            <a:graphicFrameLocks noGrp="1"/>
          </p:cNvGraphicFramePr>
          <p:nvPr>
            <p:ph idx="1"/>
            <p:extLst>
              <p:ext uri="{D42A27DB-BD31-4B8C-83A1-F6EECF244321}">
                <p14:modId xmlns:p14="http://schemas.microsoft.com/office/powerpoint/2010/main" val="672971381"/>
              </p:ext>
            </p:extLst>
          </p:nvPr>
        </p:nvGraphicFramePr>
        <p:xfrm>
          <a:off x="723918" y="1005521"/>
          <a:ext cx="5478761" cy="5120961"/>
        </p:xfrm>
        <a:graphic>
          <a:graphicData uri="http://schemas.openxmlformats.org/drawingml/2006/table">
            <a:tbl>
              <a:tblPr firstRow="1" firstCol="1" bandRow="1"/>
              <a:tblGrid>
                <a:gridCol w="399888">
                  <a:extLst>
                    <a:ext uri="{9D8B030D-6E8A-4147-A177-3AD203B41FA5}">
                      <a16:colId xmlns:a16="http://schemas.microsoft.com/office/drawing/2014/main" val="3922583149"/>
                    </a:ext>
                  </a:extLst>
                </a:gridCol>
                <a:gridCol w="393495">
                  <a:extLst>
                    <a:ext uri="{9D8B030D-6E8A-4147-A177-3AD203B41FA5}">
                      <a16:colId xmlns:a16="http://schemas.microsoft.com/office/drawing/2014/main" val="3091444686"/>
                    </a:ext>
                  </a:extLst>
                </a:gridCol>
                <a:gridCol w="1280557">
                  <a:extLst>
                    <a:ext uri="{9D8B030D-6E8A-4147-A177-3AD203B41FA5}">
                      <a16:colId xmlns:a16="http://schemas.microsoft.com/office/drawing/2014/main" val="3327572863"/>
                    </a:ext>
                  </a:extLst>
                </a:gridCol>
                <a:gridCol w="235314">
                  <a:extLst>
                    <a:ext uri="{9D8B030D-6E8A-4147-A177-3AD203B41FA5}">
                      <a16:colId xmlns:a16="http://schemas.microsoft.com/office/drawing/2014/main" val="183120691"/>
                    </a:ext>
                  </a:extLst>
                </a:gridCol>
                <a:gridCol w="235314">
                  <a:extLst>
                    <a:ext uri="{9D8B030D-6E8A-4147-A177-3AD203B41FA5}">
                      <a16:colId xmlns:a16="http://schemas.microsoft.com/office/drawing/2014/main" val="3306573775"/>
                    </a:ext>
                  </a:extLst>
                </a:gridCol>
                <a:gridCol w="338872">
                  <a:extLst>
                    <a:ext uri="{9D8B030D-6E8A-4147-A177-3AD203B41FA5}">
                      <a16:colId xmlns:a16="http://schemas.microsoft.com/office/drawing/2014/main" val="2916393702"/>
                    </a:ext>
                  </a:extLst>
                </a:gridCol>
                <a:gridCol w="703385">
                  <a:extLst>
                    <a:ext uri="{9D8B030D-6E8A-4147-A177-3AD203B41FA5}">
                      <a16:colId xmlns:a16="http://schemas.microsoft.com/office/drawing/2014/main" val="2453169143"/>
                    </a:ext>
                  </a:extLst>
                </a:gridCol>
                <a:gridCol w="1891936">
                  <a:extLst>
                    <a:ext uri="{9D8B030D-6E8A-4147-A177-3AD203B41FA5}">
                      <a16:colId xmlns:a16="http://schemas.microsoft.com/office/drawing/2014/main" val="923702505"/>
                    </a:ext>
                  </a:extLst>
                </a:gridCol>
              </a:tblGrid>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開課時間</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6">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223999605"/>
                  </a:ext>
                </a:extLst>
              </a:tr>
              <a:tr h="758504">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課程代碼</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課程名稱</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zh-TW" altLang="en-US" dirty="0"/>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3191732989"/>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英文名稱</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6">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624826703"/>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課程類別</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r>
                        <a:rPr lang="zh-TW" alt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r>
                        <a:rPr 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a:t>
                      </a:r>
                      <a:r>
                        <a:rPr lang="zh-TW" alt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r>
                        <a:rPr lang="zh-TW"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基礎 </a:t>
                      </a:r>
                      <a:r>
                        <a:rPr 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a:t>
                      </a:r>
                      <a:r>
                        <a:rPr lang="zh-TW" alt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r>
                        <a:rPr lang="zh-TW"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進階 </a:t>
                      </a:r>
                      <a:r>
                        <a:rPr 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a:t>
                      </a:r>
                      <a:r>
                        <a:rPr lang="zh-TW" alt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r>
                        <a:rPr lang="zh-TW"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實務</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必</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選修</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353542"/>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學分數</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每週授課時數</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210417"/>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開課系級</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6">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587191287"/>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先修課程</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6">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567541921"/>
                  </a:ext>
                </a:extLst>
              </a:tr>
              <a:tr h="431636">
                <a:tc gridSpan="2">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課程簡介</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6">
                  <a:txBody>
                    <a:bodyPr/>
                    <a:lstStyle/>
                    <a:p>
                      <a:endParaRPr lang="zh-TW" sz="1200" kern="100">
                        <a:effectLst/>
                        <a:latin typeface="Calibri" panose="020F0502020204030204" pitchFamily="34" charset="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645729476"/>
                  </a:ext>
                </a:extLst>
              </a:tr>
              <a:tr h="268201">
                <a:tc gridSpan="4">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課程目標</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對應教育大數據核心能力</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194865507"/>
                  </a:ext>
                </a:extLst>
              </a:tr>
              <a:tr h="268201">
                <a:tc>
                  <a:txBody>
                    <a:bodyPr/>
                    <a:lstStyle/>
                    <a:p>
                      <a:pPr algn="ct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4">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013268268"/>
                  </a:ext>
                </a:extLst>
              </a:tr>
              <a:tr h="268201">
                <a:tc>
                  <a:txBody>
                    <a:bodyPr/>
                    <a:lstStyle/>
                    <a:p>
                      <a:pPr algn="ct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4">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514233830"/>
                  </a:ext>
                </a:extLst>
              </a:tr>
              <a:tr h="268201">
                <a:tc>
                  <a:txBody>
                    <a:bodyPr/>
                    <a:lstStyle/>
                    <a:p>
                      <a:pPr algn="ct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4">
                  <a:txBody>
                    <a:bodyPr/>
                    <a:lstStyle/>
                    <a:p>
                      <a:pPr indent="609600" algn="ctr"/>
                      <a:r>
                        <a:rPr lang="en-US"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608322327"/>
                  </a:ext>
                </a:extLst>
              </a:tr>
              <a:tr h="268201">
                <a:tc>
                  <a:txBody>
                    <a:bodyPr/>
                    <a:lstStyle/>
                    <a:p>
                      <a:pPr algn="ct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26323" marR="26323" marT="26323" marB="2632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zh-TW" sz="12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不足可自行增列</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4">
                  <a:txBody>
                    <a:bodyPr/>
                    <a:lstStyle/>
                    <a:p>
                      <a:pPr indent="609600" algn="ctr"/>
                      <a:r>
                        <a:rPr lang="en-US" sz="12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3948" marR="3948" marT="3948" marB="39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56366078"/>
                  </a:ext>
                </a:extLst>
              </a:tr>
            </a:tbl>
          </a:graphicData>
        </a:graphic>
      </p:graphicFrame>
      <p:sp>
        <p:nvSpPr>
          <p:cNvPr id="4" name="投影片編號版面配置區 3">
            <a:extLst>
              <a:ext uri="{FF2B5EF4-FFF2-40B4-BE49-F238E27FC236}">
                <a16:creationId xmlns:a16="http://schemas.microsoft.com/office/drawing/2014/main" id="{B4F3212C-DCD5-CD74-F226-17D49ADC3C7A}"/>
              </a:ext>
            </a:extLst>
          </p:cNvPr>
          <p:cNvSpPr>
            <a:spLocks noGrp="1"/>
          </p:cNvSpPr>
          <p:nvPr>
            <p:ph type="sldNum" sz="quarter" idx="12"/>
          </p:nvPr>
        </p:nvSpPr>
        <p:spPr/>
        <p:txBody>
          <a:bodyPr/>
          <a:lstStyle/>
          <a:p>
            <a:fld id="{60553ECD-7F6D-420D-93CA-D8D15EB427AC}" type="slidenum">
              <a:rPr lang="en-US" smtClean="0"/>
              <a:t>35</a:t>
            </a:fld>
            <a:endParaRPr lang="en-US"/>
          </a:p>
        </p:txBody>
      </p:sp>
      <p:sp>
        <p:nvSpPr>
          <p:cNvPr id="7" name="文字方塊 6">
            <a:extLst>
              <a:ext uri="{FF2B5EF4-FFF2-40B4-BE49-F238E27FC236}">
                <a16:creationId xmlns:a16="http://schemas.microsoft.com/office/drawing/2014/main" id="{0E41EB6F-7D29-0392-3C3B-BBC40DE38029}"/>
              </a:ext>
            </a:extLst>
          </p:cNvPr>
          <p:cNvSpPr txBox="1"/>
          <p:nvPr/>
        </p:nvSpPr>
        <p:spPr>
          <a:xfrm>
            <a:off x="723918" y="112514"/>
            <a:ext cx="2872722" cy="375166"/>
          </a:xfrm>
          <a:prstGeom prst="rect">
            <a:avLst/>
          </a:prstGeom>
          <a:noFill/>
        </p:spPr>
        <p:txBody>
          <a:bodyPr wrap="square">
            <a:spAutoFit/>
          </a:bodyPr>
          <a:lstStyle/>
          <a:p>
            <a:pPr marL="342900" lvl="0" indent="-342900">
              <a:buFont typeface="+mj-ea"/>
              <a:buAutoNum type="ea1ChtPeriod" startAt="2"/>
            </a:pPr>
            <a:r>
              <a:rPr lang="zh-TW" altLang="zh-TW" sz="18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各開設科目之課程綱要</a:t>
            </a:r>
            <a:endParaRPr lang="zh-TW" alt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 name="文字方塊 8">
            <a:extLst>
              <a:ext uri="{FF2B5EF4-FFF2-40B4-BE49-F238E27FC236}">
                <a16:creationId xmlns:a16="http://schemas.microsoft.com/office/drawing/2014/main" id="{66CA41A9-19B8-709D-BBE6-89DA03E0E617}"/>
              </a:ext>
            </a:extLst>
          </p:cNvPr>
          <p:cNvSpPr txBox="1"/>
          <p:nvPr/>
        </p:nvSpPr>
        <p:spPr>
          <a:xfrm>
            <a:off x="861078" y="600406"/>
            <a:ext cx="1584960" cy="292388"/>
          </a:xfrm>
          <a:prstGeom prst="rect">
            <a:avLst/>
          </a:prstGeom>
          <a:noFill/>
        </p:spPr>
        <p:txBody>
          <a:bodyPr wrap="square">
            <a:spAutoFit/>
          </a:bodyPr>
          <a:lstStyle/>
          <a:p>
            <a:pPr lvl="0">
              <a:spcBef>
                <a:spcPts val="360"/>
              </a:spcBef>
              <a:spcAft>
                <a:spcPts val="120"/>
              </a:spcAft>
            </a:pPr>
            <a:r>
              <a:rPr lang="en-US" altLang="zh-TW" sz="13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3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r>
              <a:rPr lang="en-US" altLang="zh-TW" sz="13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3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zh-TW" sz="1300" b="1" kern="26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課程基本資料</a:t>
            </a:r>
            <a:endParaRPr lang="zh-TW" alt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11" name="表格 10">
            <a:extLst>
              <a:ext uri="{FF2B5EF4-FFF2-40B4-BE49-F238E27FC236}">
                <a16:creationId xmlns:a16="http://schemas.microsoft.com/office/drawing/2014/main" id="{419F498E-BD1A-B836-9B59-B210332F86E4}"/>
              </a:ext>
            </a:extLst>
          </p:cNvPr>
          <p:cNvGraphicFramePr>
            <a:graphicFrameLocks noGrp="1"/>
          </p:cNvGraphicFramePr>
          <p:nvPr>
            <p:extLst>
              <p:ext uri="{D42A27DB-BD31-4B8C-83A1-F6EECF244321}">
                <p14:modId xmlns:p14="http://schemas.microsoft.com/office/powerpoint/2010/main" val="675214715"/>
              </p:ext>
            </p:extLst>
          </p:nvPr>
        </p:nvGraphicFramePr>
        <p:xfrm>
          <a:off x="6389558" y="1580276"/>
          <a:ext cx="5176095" cy="4546206"/>
        </p:xfrm>
        <a:graphic>
          <a:graphicData uri="http://schemas.openxmlformats.org/drawingml/2006/table">
            <a:tbl>
              <a:tblPr firstRow="1" firstCol="1" bandRow="1"/>
              <a:tblGrid>
                <a:gridCol w="840119">
                  <a:extLst>
                    <a:ext uri="{9D8B030D-6E8A-4147-A177-3AD203B41FA5}">
                      <a16:colId xmlns:a16="http://schemas.microsoft.com/office/drawing/2014/main" val="425472802"/>
                    </a:ext>
                  </a:extLst>
                </a:gridCol>
                <a:gridCol w="1338478">
                  <a:extLst>
                    <a:ext uri="{9D8B030D-6E8A-4147-A177-3AD203B41FA5}">
                      <a16:colId xmlns:a16="http://schemas.microsoft.com/office/drawing/2014/main" val="2373269181"/>
                    </a:ext>
                  </a:extLst>
                </a:gridCol>
                <a:gridCol w="1505051">
                  <a:extLst>
                    <a:ext uri="{9D8B030D-6E8A-4147-A177-3AD203B41FA5}">
                      <a16:colId xmlns:a16="http://schemas.microsoft.com/office/drawing/2014/main" val="452309298"/>
                    </a:ext>
                  </a:extLst>
                </a:gridCol>
                <a:gridCol w="1492447">
                  <a:extLst>
                    <a:ext uri="{9D8B030D-6E8A-4147-A177-3AD203B41FA5}">
                      <a16:colId xmlns:a16="http://schemas.microsoft.com/office/drawing/2014/main" val="2311381028"/>
                    </a:ext>
                  </a:extLst>
                </a:gridCol>
              </a:tblGrid>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授課教師</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233673480"/>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共授專家</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609600" algn="ctr"/>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630343087"/>
                  </a:ext>
                </a:extLst>
              </a:tr>
              <a:tr h="239274">
                <a:tc gridSpan="2">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教學進度與主題</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日期</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備註</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429765"/>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061561"/>
                  </a:ext>
                </a:extLst>
              </a:tr>
              <a:tr h="239274">
                <a:tc>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0924104"/>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015534"/>
                  </a:ext>
                </a:extLst>
              </a:tr>
              <a:tr h="239274">
                <a:tc>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a:t>
                      </a: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61231"/>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7640137"/>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6</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3129335"/>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7</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570917"/>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8</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164966"/>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9</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578224"/>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445787"/>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11</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388321"/>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12</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297809"/>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13</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51265"/>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14</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259749"/>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15</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502841"/>
                  </a:ext>
                </a:extLst>
              </a:tr>
              <a:tr h="239274">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16</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dirty="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sz="1000" kern="100" dirty="0">
                        <a:effectLst/>
                        <a:latin typeface="Calibri" panose="020F0502020204030204" pitchFamily="34" charset="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4864739"/>
                  </a:ext>
                </a:extLst>
              </a:tr>
            </a:tbl>
          </a:graphicData>
        </a:graphic>
      </p:graphicFrame>
      <p:sp>
        <p:nvSpPr>
          <p:cNvPr id="13" name="文字方塊 12">
            <a:extLst>
              <a:ext uri="{FF2B5EF4-FFF2-40B4-BE49-F238E27FC236}">
                <a16:creationId xmlns:a16="http://schemas.microsoft.com/office/drawing/2014/main" id="{BBB2E9D2-4CFB-5718-2B19-311A0B0D37DD}"/>
              </a:ext>
            </a:extLst>
          </p:cNvPr>
          <p:cNvSpPr txBox="1"/>
          <p:nvPr/>
        </p:nvSpPr>
        <p:spPr>
          <a:xfrm>
            <a:off x="6473651" y="1151727"/>
            <a:ext cx="1595175" cy="292388"/>
          </a:xfrm>
          <a:prstGeom prst="rect">
            <a:avLst/>
          </a:prstGeom>
          <a:noFill/>
        </p:spPr>
        <p:txBody>
          <a:bodyPr wrap="square">
            <a:spAutoFit/>
          </a:bodyPr>
          <a:lstStyle/>
          <a:p>
            <a:r>
              <a:rPr lang="en-US"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300" b="1" kern="2600" dirty="0">
                <a:effectLst/>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課程進度表</a:t>
            </a:r>
            <a:r>
              <a:rPr lang="en-US"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1</a:t>
            </a:r>
            <a:endParaRPr lang="zh-TW" altLang="en-US" dirty="0"/>
          </a:p>
        </p:txBody>
      </p:sp>
    </p:spTree>
    <p:extLst>
      <p:ext uri="{BB962C8B-B14F-4D97-AF65-F5344CB8AC3E}">
        <p14:creationId xmlns:p14="http://schemas.microsoft.com/office/powerpoint/2010/main" val="3238698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AE2951D3-41BF-20CA-F49D-4C58C3DE6145}"/>
              </a:ext>
            </a:extLst>
          </p:cNvPr>
          <p:cNvSpPr>
            <a:spLocks noGrp="1"/>
          </p:cNvSpPr>
          <p:nvPr>
            <p:ph type="sldNum" sz="quarter" idx="12"/>
          </p:nvPr>
        </p:nvSpPr>
        <p:spPr/>
        <p:txBody>
          <a:bodyPr/>
          <a:lstStyle/>
          <a:p>
            <a:fld id="{60553ECD-7F6D-420D-93CA-D8D15EB427AC}" type="slidenum">
              <a:rPr lang="en-US" smtClean="0"/>
              <a:t>36</a:t>
            </a:fld>
            <a:endParaRPr lang="en-US"/>
          </a:p>
        </p:txBody>
      </p:sp>
      <p:graphicFrame>
        <p:nvGraphicFramePr>
          <p:cNvPr id="6" name="表格 5">
            <a:extLst>
              <a:ext uri="{FF2B5EF4-FFF2-40B4-BE49-F238E27FC236}">
                <a16:creationId xmlns:a16="http://schemas.microsoft.com/office/drawing/2014/main" id="{6AA48460-6A2D-C6D8-DA2A-37A907BF4E5B}"/>
              </a:ext>
            </a:extLst>
          </p:cNvPr>
          <p:cNvGraphicFramePr>
            <a:graphicFrameLocks noGrp="1"/>
          </p:cNvGraphicFramePr>
          <p:nvPr>
            <p:extLst>
              <p:ext uri="{D42A27DB-BD31-4B8C-83A1-F6EECF244321}">
                <p14:modId xmlns:p14="http://schemas.microsoft.com/office/powerpoint/2010/main" val="2953540372"/>
              </p:ext>
            </p:extLst>
          </p:nvPr>
        </p:nvGraphicFramePr>
        <p:xfrm>
          <a:off x="2077775" y="649310"/>
          <a:ext cx="4983703" cy="5649189"/>
        </p:xfrm>
        <a:graphic>
          <a:graphicData uri="http://schemas.openxmlformats.org/drawingml/2006/table">
            <a:tbl>
              <a:tblPr firstRow="1" firstCol="1" bandRow="1"/>
              <a:tblGrid>
                <a:gridCol w="1024654">
                  <a:extLst>
                    <a:ext uri="{9D8B030D-6E8A-4147-A177-3AD203B41FA5}">
                      <a16:colId xmlns:a16="http://schemas.microsoft.com/office/drawing/2014/main" val="156709547"/>
                    </a:ext>
                  </a:extLst>
                </a:gridCol>
                <a:gridCol w="134128">
                  <a:extLst>
                    <a:ext uri="{9D8B030D-6E8A-4147-A177-3AD203B41FA5}">
                      <a16:colId xmlns:a16="http://schemas.microsoft.com/office/drawing/2014/main" val="910441326"/>
                    </a:ext>
                  </a:extLst>
                </a:gridCol>
                <a:gridCol w="938838">
                  <a:extLst>
                    <a:ext uri="{9D8B030D-6E8A-4147-A177-3AD203B41FA5}">
                      <a16:colId xmlns:a16="http://schemas.microsoft.com/office/drawing/2014/main" val="240184540"/>
                    </a:ext>
                  </a:extLst>
                </a:gridCol>
                <a:gridCol w="2886083">
                  <a:extLst>
                    <a:ext uri="{9D8B030D-6E8A-4147-A177-3AD203B41FA5}">
                      <a16:colId xmlns:a16="http://schemas.microsoft.com/office/drawing/2014/main" val="905829323"/>
                    </a:ext>
                  </a:extLst>
                </a:gridCol>
              </a:tblGrid>
              <a:tr h="165208">
                <a:tc gridSpan="4">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教學方法</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040480249"/>
                  </a:ext>
                </a:extLst>
              </a:tr>
              <a:tr h="165208">
                <a:tc gridSpan="2">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方式</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867247862"/>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講述法</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653182784"/>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討論法</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19898609"/>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問題解決教學</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42538129"/>
                  </a:ext>
                </a:extLst>
              </a:tr>
              <a:tr h="282101">
                <a:tc gridSpan="2">
                  <a:txBody>
                    <a:bodyPr/>
                    <a:lstStyle/>
                    <a:p>
                      <a:pPr algn="just"/>
                      <a:r>
                        <a:rPr lang="en-US" sz="1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合作學習</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84706872"/>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實驗</a:t>
                      </a:r>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實作</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475164611"/>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實地考察、參訪</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65552471"/>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媒體融入教學</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537836669"/>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專題研究</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610425706"/>
                  </a:ext>
                </a:extLst>
              </a:tr>
              <a:tr h="282101">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其他</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277024761"/>
                  </a:ext>
                </a:extLst>
              </a:tr>
              <a:tr h="165208">
                <a:tc gridSpan="4">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評量方法</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544024341"/>
                  </a:ext>
                </a:extLst>
              </a:tr>
              <a:tr h="165208">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方式</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百分比</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百分比</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813731"/>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作業</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557740"/>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期中考</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903741"/>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期末考</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764544"/>
                  </a:ext>
                </a:extLst>
              </a:tr>
              <a:tr h="262800">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課堂討論參與</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860691"/>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出席</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8428706"/>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報告</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236193"/>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成果展覽</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793900"/>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專題</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198456"/>
                  </a:ext>
                </a:extLst>
              </a:tr>
              <a:tr h="165208">
                <a:tc>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其他</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09600"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493" marR="1493" marT="1493" marB="14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642079"/>
                  </a:ext>
                </a:extLst>
              </a:tr>
              <a:tr h="165208">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參考書目</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673266609"/>
                  </a:ext>
                </a:extLst>
              </a:tr>
              <a:tr h="165208">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數據來源</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en-US"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71327299"/>
                  </a:ext>
                </a:extLst>
              </a:tr>
              <a:tr h="165208">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課程平臺</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zh-TW" sz="1000" kern="10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連結請放教育部磨課師平臺</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r>
                        <a:rPr lang="zh-TW"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連結請放教育部磨課師平臺</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325910598"/>
                  </a:ext>
                </a:extLst>
              </a:tr>
              <a:tr h="262800">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助教或助理人數</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r>
                        <a:rPr lang="en-US" sz="1000" kern="100" dirty="0">
                          <a:solidFill>
                            <a:srgbClr val="000000"/>
                          </a:solidFill>
                          <a:effectLst/>
                          <a:latin typeface="Times New Roman" panose="02020603050405020304" pitchFamily="18" charset="0"/>
                          <a:ea typeface="標楷體" panose="03000509000000000000" pitchFamily="65" charset="-120"/>
                          <a:cs typeface="新細明體" panose="02020500000000000000" pitchFamily="18" charset="-12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991" marR="1991" marT="9956" marB="995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140773202"/>
                  </a:ext>
                </a:extLst>
              </a:tr>
            </a:tbl>
          </a:graphicData>
        </a:graphic>
      </p:graphicFrame>
      <p:sp>
        <p:nvSpPr>
          <p:cNvPr id="7" name="文字方塊 6">
            <a:extLst>
              <a:ext uri="{FF2B5EF4-FFF2-40B4-BE49-F238E27FC236}">
                <a16:creationId xmlns:a16="http://schemas.microsoft.com/office/drawing/2014/main" id="{EB70AFE2-AFEB-3A82-EA42-7958A5A04764}"/>
              </a:ext>
            </a:extLst>
          </p:cNvPr>
          <p:cNvSpPr txBox="1"/>
          <p:nvPr/>
        </p:nvSpPr>
        <p:spPr>
          <a:xfrm>
            <a:off x="673518" y="559501"/>
            <a:ext cx="1595175" cy="292388"/>
          </a:xfrm>
          <a:prstGeom prst="rect">
            <a:avLst/>
          </a:prstGeom>
          <a:noFill/>
        </p:spPr>
        <p:txBody>
          <a:bodyPr wrap="square">
            <a:spAutoFit/>
          </a:bodyPr>
          <a:lstStyle/>
          <a:p>
            <a:r>
              <a:rPr lang="en-US"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300" b="1" kern="2600" dirty="0">
                <a:effectLst/>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300" b="1" kern="2600" dirty="0">
                <a:effectLst/>
                <a:latin typeface="Times New Roman" panose="02020603050405020304" pitchFamily="18" charset="0"/>
                <a:ea typeface="標楷體" panose="03000509000000000000" pitchFamily="65" charset="-120"/>
                <a:cs typeface="Times New Roman" panose="02020603050405020304" pitchFamily="18" charset="0"/>
              </a:rPr>
              <a:t>課程進度表</a:t>
            </a:r>
            <a:r>
              <a:rPr lang="en-US" altLang="zh-TW" sz="1300" b="1" kern="2600" dirty="0">
                <a:latin typeface="Times New Roman" panose="02020603050405020304" pitchFamily="18" charset="0"/>
                <a:ea typeface="標楷體" panose="03000509000000000000" pitchFamily="65" charset="-120"/>
                <a:cs typeface="Times New Roman" panose="02020603050405020304" pitchFamily="18" charset="0"/>
              </a:rPr>
              <a:t>2</a:t>
            </a:r>
            <a:endParaRPr lang="zh-TW" altLang="en-US" dirty="0"/>
          </a:p>
        </p:txBody>
      </p:sp>
      <p:sp>
        <p:nvSpPr>
          <p:cNvPr id="9" name="文字方塊 8">
            <a:extLst>
              <a:ext uri="{FF2B5EF4-FFF2-40B4-BE49-F238E27FC236}">
                <a16:creationId xmlns:a16="http://schemas.microsoft.com/office/drawing/2014/main" id="{BF6B7147-FB1A-D5F0-30C3-078D9CAAB852}"/>
              </a:ext>
            </a:extLst>
          </p:cNvPr>
          <p:cNvSpPr txBox="1"/>
          <p:nvPr/>
        </p:nvSpPr>
        <p:spPr>
          <a:xfrm>
            <a:off x="7418195" y="1063007"/>
            <a:ext cx="4318279" cy="5078313"/>
          </a:xfrm>
          <a:prstGeom prst="rect">
            <a:avLst/>
          </a:prstGeom>
          <a:noFill/>
        </p:spPr>
        <p:txBody>
          <a:bodyPr wrap="square">
            <a:spAutoFit/>
          </a:bodyPr>
          <a:lstStyle/>
          <a:p>
            <a:r>
              <a:rPr lang="zh-TW" altLang="en-US" dirty="0">
                <a:latin typeface="標楷體" panose="03000509000000000000" pitchFamily="65" charset="-120"/>
                <a:ea typeface="標楷體" panose="03000509000000000000" pitchFamily="65" charset="-120"/>
              </a:rPr>
              <a:t>三、有效的招生機制</a:t>
            </a:r>
          </a:p>
          <a:p>
            <a:pPr lvl="1"/>
            <a:r>
              <a:rPr lang="zh-TW" altLang="en-US" dirty="0">
                <a:latin typeface="標楷體" panose="03000509000000000000" pitchFamily="65" charset="-120"/>
                <a:ea typeface="標楷體" panose="03000509000000000000" pitchFamily="65" charset="-120"/>
              </a:rPr>
              <a:t>提出有效的招生機制，能吸引學生修習本微學程課程。</a:t>
            </a:r>
            <a:endParaRPr lang="en-US" altLang="zh-TW"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四、對</a:t>
            </a:r>
            <a:r>
              <a:rPr lang="zh-TW" altLang="en-US" dirty="0">
                <a:solidFill>
                  <a:srgbClr val="FF0000"/>
                </a:solidFill>
                <a:latin typeface="標楷體" panose="03000509000000000000" pitchFamily="65" charset="-120"/>
                <a:ea typeface="標楷體" panose="03000509000000000000" pitchFamily="65" charset="-120"/>
              </a:rPr>
              <a:t>非資訊領域學生</a:t>
            </a:r>
            <a:r>
              <a:rPr lang="zh-TW" altLang="en-US" dirty="0">
                <a:latin typeface="標楷體" panose="03000509000000000000" pitchFamily="65" charset="-120"/>
                <a:ea typeface="標楷體" panose="03000509000000000000" pitchFamily="65" charset="-120"/>
              </a:rPr>
              <a:t>的學習輔導</a:t>
            </a:r>
          </a:p>
          <a:p>
            <a:pPr lvl="1"/>
            <a:r>
              <a:rPr lang="zh-TW" altLang="en-US" dirty="0">
                <a:latin typeface="標楷體" panose="03000509000000000000" pitchFamily="65" charset="-120"/>
                <a:ea typeface="標楷體" panose="03000509000000000000" pitchFamily="65" charset="-120"/>
              </a:rPr>
              <a:t>提出對於非資訊相關領域學生資訊科技能力不足的解決方案或配套機制。</a:t>
            </a:r>
            <a:endParaRPr lang="en-US" altLang="zh-TW"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五、跨領域教學與共學機制</a:t>
            </a:r>
          </a:p>
          <a:p>
            <a:pPr lvl="1"/>
            <a:r>
              <a:rPr lang="zh-TW" altLang="en-US" dirty="0">
                <a:latin typeface="標楷體" panose="03000509000000000000" pitchFamily="65" charset="-120"/>
                <a:ea typeface="標楷體" panose="03000509000000000000" pitchFamily="65" charset="-120"/>
              </a:rPr>
              <a:t>培養跨域合作之教育大數據核心教師或社群，並建立課程共授、階段循環式教學、</a:t>
            </a:r>
            <a:r>
              <a:rPr lang="en-US" altLang="zh-TW" dirty="0">
                <a:latin typeface="標楷體" panose="03000509000000000000" pitchFamily="65" charset="-120"/>
                <a:ea typeface="標楷體" panose="03000509000000000000" pitchFamily="65" charset="-120"/>
              </a:rPr>
              <a:t>PBL </a:t>
            </a:r>
            <a:r>
              <a:rPr lang="zh-TW" altLang="en-US" dirty="0">
                <a:latin typeface="標楷體" panose="03000509000000000000" pitchFamily="65" charset="-120"/>
                <a:ea typeface="標楷體" panose="03000509000000000000" pitchFamily="65" charset="-120"/>
              </a:rPr>
              <a:t>教學等創新教學模式。</a:t>
            </a:r>
            <a:endParaRPr lang="en-US" altLang="zh-TW"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a:p>
            <a:pPr marL="468000" indent="-457200"/>
            <a:r>
              <a:rPr lang="zh-TW" altLang="en-US" dirty="0">
                <a:latin typeface="標楷體" panose="03000509000000000000" pitchFamily="65" charset="-120"/>
                <a:ea typeface="標楷體" panose="03000509000000000000" pitchFamily="65" charset="-120"/>
              </a:rPr>
              <a:t>六、評量學生教育大數據相關核心能力與學習成效的做法</a:t>
            </a:r>
          </a:p>
          <a:p>
            <a:pPr lvl="1"/>
            <a:r>
              <a:rPr lang="zh-TW" altLang="en-US" dirty="0">
                <a:latin typeface="標楷體" panose="03000509000000000000" pitchFamily="65" charset="-120"/>
                <a:ea typeface="標楷體" panose="03000509000000000000" pitchFamily="65" charset="-120"/>
              </a:rPr>
              <a:t>具體評量學生教育大數據的</a:t>
            </a:r>
            <a:r>
              <a:rPr lang="zh-TW" altLang="en-US" dirty="0">
                <a:solidFill>
                  <a:srgbClr val="FF0000"/>
                </a:solidFill>
                <a:latin typeface="標楷體" panose="03000509000000000000" pitchFamily="65" charset="-120"/>
                <a:ea typeface="標楷體" panose="03000509000000000000" pitchFamily="65" charset="-120"/>
              </a:rPr>
              <a:t>核心能力、績效指標與學習成效</a:t>
            </a:r>
            <a:r>
              <a:rPr lang="zh-TW" altLang="en-US" dirty="0">
                <a:latin typeface="標楷體" panose="03000509000000000000" pitchFamily="65" charset="-120"/>
                <a:ea typeface="標楷體" panose="03000509000000000000" pitchFamily="65" charset="-120"/>
              </a:rPr>
              <a:t>，並據以調整推動方式。</a:t>
            </a:r>
          </a:p>
        </p:txBody>
      </p:sp>
    </p:spTree>
    <p:extLst>
      <p:ext uri="{BB962C8B-B14F-4D97-AF65-F5344CB8AC3E}">
        <p14:creationId xmlns:p14="http://schemas.microsoft.com/office/powerpoint/2010/main" val="2975874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2B558184-5679-AE85-05DD-9A920523C762}"/>
              </a:ext>
            </a:extLst>
          </p:cNvPr>
          <p:cNvSpPr>
            <a:spLocks noGrp="1"/>
          </p:cNvSpPr>
          <p:nvPr>
            <p:ph type="sldNum" sz="quarter" idx="12"/>
          </p:nvPr>
        </p:nvSpPr>
        <p:spPr/>
        <p:txBody>
          <a:bodyPr/>
          <a:lstStyle/>
          <a:p>
            <a:fld id="{60553ECD-7F6D-420D-93CA-D8D15EB427AC}" type="slidenum">
              <a:rPr lang="en-US" smtClean="0"/>
              <a:t>37</a:t>
            </a:fld>
            <a:endParaRPr lang="en-US"/>
          </a:p>
        </p:txBody>
      </p:sp>
      <p:graphicFrame>
        <p:nvGraphicFramePr>
          <p:cNvPr id="6" name="表格 5">
            <a:extLst>
              <a:ext uri="{FF2B5EF4-FFF2-40B4-BE49-F238E27FC236}">
                <a16:creationId xmlns:a16="http://schemas.microsoft.com/office/drawing/2014/main" id="{DC4E7BB2-0867-F1BE-FBD3-B31498C33BE1}"/>
              </a:ext>
            </a:extLst>
          </p:cNvPr>
          <p:cNvGraphicFramePr>
            <a:graphicFrameLocks noGrp="1"/>
          </p:cNvGraphicFramePr>
          <p:nvPr>
            <p:extLst>
              <p:ext uri="{D42A27DB-BD31-4B8C-83A1-F6EECF244321}">
                <p14:modId xmlns:p14="http://schemas.microsoft.com/office/powerpoint/2010/main" val="658537963"/>
              </p:ext>
            </p:extLst>
          </p:nvPr>
        </p:nvGraphicFramePr>
        <p:xfrm>
          <a:off x="2015492" y="1604327"/>
          <a:ext cx="8116412" cy="1238158"/>
        </p:xfrm>
        <a:graphic>
          <a:graphicData uri="http://schemas.openxmlformats.org/drawingml/2006/table">
            <a:tbl>
              <a:tblPr/>
              <a:tblGrid>
                <a:gridCol w="1218026">
                  <a:extLst>
                    <a:ext uri="{9D8B030D-6E8A-4147-A177-3AD203B41FA5}">
                      <a16:colId xmlns:a16="http://schemas.microsoft.com/office/drawing/2014/main" val="3675563887"/>
                    </a:ext>
                  </a:extLst>
                </a:gridCol>
                <a:gridCol w="1561379">
                  <a:extLst>
                    <a:ext uri="{9D8B030D-6E8A-4147-A177-3AD203B41FA5}">
                      <a16:colId xmlns:a16="http://schemas.microsoft.com/office/drawing/2014/main" val="2539672641"/>
                    </a:ext>
                  </a:extLst>
                </a:gridCol>
                <a:gridCol w="1561379">
                  <a:extLst>
                    <a:ext uri="{9D8B030D-6E8A-4147-A177-3AD203B41FA5}">
                      <a16:colId xmlns:a16="http://schemas.microsoft.com/office/drawing/2014/main" val="376579034"/>
                    </a:ext>
                  </a:extLst>
                </a:gridCol>
                <a:gridCol w="1887814">
                  <a:extLst>
                    <a:ext uri="{9D8B030D-6E8A-4147-A177-3AD203B41FA5}">
                      <a16:colId xmlns:a16="http://schemas.microsoft.com/office/drawing/2014/main" val="1675473822"/>
                    </a:ext>
                  </a:extLst>
                </a:gridCol>
                <a:gridCol w="1887814">
                  <a:extLst>
                    <a:ext uri="{9D8B030D-6E8A-4147-A177-3AD203B41FA5}">
                      <a16:colId xmlns:a16="http://schemas.microsoft.com/office/drawing/2014/main" val="3379620170"/>
                    </a:ext>
                  </a:extLst>
                </a:gridCol>
              </a:tblGrid>
              <a:tr h="340751">
                <a:tc>
                  <a:txBody>
                    <a:bodyPr/>
                    <a:lstStyle/>
                    <a:p>
                      <a:pPr algn="ct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學校</a:t>
                      </a:r>
                      <a:r>
                        <a:rPr lang="zh-TW" sz="1800" b="1" kern="100">
                          <a:effectLst/>
                          <a:latin typeface="Times New Roman" panose="02020603050405020304" pitchFamily="18" charset="0"/>
                          <a:ea typeface="標楷體" panose="03000509000000000000" pitchFamily="65" charset="-120"/>
                          <a:cs typeface="Times New Roman" panose="02020603050405020304" pitchFamily="18" charset="0"/>
                        </a:rPr>
                        <a:t>系所</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r>
                        <a:rPr lang="en-US" sz="18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rPr>
                        <a:t>　學校</a:t>
                      </a:r>
                      <a:r>
                        <a:rPr lang="en-US" sz="18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en-US" sz="18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rPr>
                        <a:t>系所</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673946278"/>
                  </a:ext>
                </a:extLst>
              </a:tr>
              <a:tr h="340751">
                <a:tc>
                  <a:txBody>
                    <a:bodyPr/>
                    <a:lstStyle/>
                    <a:p>
                      <a:pPr algn="ct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a:t>
                      </a:r>
                      <a:r>
                        <a:rPr lang="zh-TW" sz="1800" b="1" kern="100">
                          <a:effectLst/>
                          <a:latin typeface="Times New Roman" panose="02020603050405020304" pitchFamily="18" charset="0"/>
                          <a:ea typeface="標楷體" panose="03000509000000000000" pitchFamily="65" charset="-120"/>
                          <a:cs typeface="Times New Roman" panose="02020603050405020304" pitchFamily="18" charset="0"/>
                        </a:rPr>
                        <a:t>期程</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 111</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11</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月</a:t>
                      </a:r>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日至</a:t>
                      </a:r>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113</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月</a:t>
                      </a:r>
                      <a:r>
                        <a:rPr lang="en-US" sz="1800" kern="100">
                          <a:effectLst/>
                          <a:latin typeface="Times New Roman" panose="02020603050405020304" pitchFamily="18" charset="0"/>
                          <a:ea typeface="標楷體" panose="03000509000000000000" pitchFamily="65" charset="-120"/>
                          <a:cs typeface="Times New Roman" panose="02020603050405020304" pitchFamily="18" charset="0"/>
                        </a:rPr>
                        <a:t>31</a:t>
                      </a:r>
                      <a:r>
                        <a:rPr lang="zh-TW" sz="1800" kern="100">
                          <a:effectLst/>
                          <a:latin typeface="Times New Roman" panose="02020603050405020304" pitchFamily="18" charset="0"/>
                          <a:ea typeface="標楷體" panose="03000509000000000000" pitchFamily="65" charset="-120"/>
                          <a:cs typeface="Times New Roman" panose="02020603050405020304" pitchFamily="18" charset="0"/>
                        </a:rPr>
                        <a:t>日</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613887217"/>
                  </a:ext>
                </a:extLst>
              </a:tr>
              <a:tr h="282336">
                <a:tc rowSpan="2">
                  <a:txBody>
                    <a:bodyPr/>
                    <a:lstStyle/>
                    <a:p>
                      <a:pPr algn="ctr"/>
                      <a:r>
                        <a:rPr lang="zh-TW" sz="1800" b="1" kern="100">
                          <a:effectLst/>
                          <a:latin typeface="Times New Roman" panose="02020603050405020304" pitchFamily="18" charset="0"/>
                          <a:ea typeface="標楷體" panose="03000509000000000000" pitchFamily="65" charset="-120"/>
                          <a:cs typeface="Times New Roman" panose="02020603050405020304" pitchFamily="18" charset="0"/>
                        </a:rPr>
                        <a:t>計畫</a:t>
                      </a: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主持人</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姓名</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電話</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314323"/>
                  </a:ext>
                </a:extLst>
              </a:tr>
              <a:tr h="268856">
                <a:tc vMerge="1">
                  <a:txBody>
                    <a:bodyPr/>
                    <a:lstStyle/>
                    <a:p>
                      <a:endParaRPr lang="zh-TW" altLang="en-US"/>
                    </a:p>
                  </a:txBody>
                  <a:tcPr/>
                </a:tc>
                <a:tc>
                  <a:txBody>
                    <a:bodyPr/>
                    <a:lstStyle/>
                    <a:p>
                      <a:pPr algn="ctr"/>
                      <a:r>
                        <a:rPr lang="en-US" sz="1800" b="1" kern="100">
                          <a:effectLst/>
                          <a:latin typeface="Times New Roman" panose="02020603050405020304" pitchFamily="18" charset="0"/>
                          <a:ea typeface="標楷體" panose="03000509000000000000" pitchFamily="65" charset="-120"/>
                          <a:cs typeface="Times New Roman" panose="02020603050405020304" pitchFamily="18" charset="0"/>
                        </a:rPr>
                        <a:t>E-</a:t>
                      </a:r>
                      <a:r>
                        <a:rPr lang="en-US"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mail</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8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傳真</a:t>
                      </a:r>
                      <a:endParaRPr lang="zh-TW" sz="18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87875"/>
                  </a:ext>
                </a:extLst>
              </a:tr>
            </a:tbl>
          </a:graphicData>
        </a:graphic>
      </p:graphicFrame>
      <p:sp>
        <p:nvSpPr>
          <p:cNvPr id="8" name="文字方塊 7">
            <a:extLst>
              <a:ext uri="{FF2B5EF4-FFF2-40B4-BE49-F238E27FC236}">
                <a16:creationId xmlns:a16="http://schemas.microsoft.com/office/drawing/2014/main" id="{168A1808-0CDD-1ACB-B235-479D67233504}"/>
              </a:ext>
            </a:extLst>
          </p:cNvPr>
          <p:cNvSpPr txBox="1"/>
          <p:nvPr/>
        </p:nvSpPr>
        <p:spPr>
          <a:xfrm>
            <a:off x="1669338" y="724336"/>
            <a:ext cx="8808720" cy="646331"/>
          </a:xfrm>
          <a:prstGeom prst="rect">
            <a:avLst/>
          </a:prstGeom>
          <a:noFill/>
        </p:spPr>
        <p:txBody>
          <a:bodyPr wrap="square">
            <a:spAutoFit/>
          </a:bodyPr>
          <a:lstStyle/>
          <a:p>
            <a:r>
              <a:rPr lang="zh-TW" altLang="en-US" b="1" dirty="0">
                <a:latin typeface="標楷體" panose="03000509000000000000" pitchFamily="65" charset="-120"/>
                <a:ea typeface="標楷體" panose="03000509000000000000" pitchFamily="65" charset="-120"/>
              </a:rPr>
              <a:t>參、計畫經費需求</a:t>
            </a:r>
          </a:p>
          <a:p>
            <a:pPr lvl="1"/>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請依據「教育部補助及委辦計畫經費核撥結報作業要點及其編列基準表」編列</a:t>
            </a:r>
            <a:r>
              <a:rPr lang="en-US" altLang="zh-TW" dirty="0">
                <a:latin typeface="標楷體" panose="03000509000000000000" pitchFamily="65" charset="-120"/>
                <a:ea typeface="標楷體" panose="03000509000000000000" pitchFamily="65" charset="-120"/>
              </a:rPr>
              <a:t>)</a:t>
            </a:r>
          </a:p>
        </p:txBody>
      </p:sp>
      <p:graphicFrame>
        <p:nvGraphicFramePr>
          <p:cNvPr id="9" name="表格 8">
            <a:extLst>
              <a:ext uri="{FF2B5EF4-FFF2-40B4-BE49-F238E27FC236}">
                <a16:creationId xmlns:a16="http://schemas.microsoft.com/office/drawing/2014/main" id="{E28D3E76-FCB3-2582-0341-41F93149FC1D}"/>
              </a:ext>
            </a:extLst>
          </p:cNvPr>
          <p:cNvGraphicFramePr>
            <a:graphicFrameLocks noGrp="1"/>
          </p:cNvGraphicFramePr>
          <p:nvPr>
            <p:extLst>
              <p:ext uri="{D42A27DB-BD31-4B8C-83A1-F6EECF244321}">
                <p14:modId xmlns:p14="http://schemas.microsoft.com/office/powerpoint/2010/main" val="390085562"/>
              </p:ext>
            </p:extLst>
          </p:nvPr>
        </p:nvGraphicFramePr>
        <p:xfrm>
          <a:off x="2015491" y="3655219"/>
          <a:ext cx="8116411" cy="2029301"/>
        </p:xfrm>
        <a:graphic>
          <a:graphicData uri="http://schemas.openxmlformats.org/drawingml/2006/table">
            <a:tbl>
              <a:tblPr/>
              <a:tblGrid>
                <a:gridCol w="3133582">
                  <a:extLst>
                    <a:ext uri="{9D8B030D-6E8A-4147-A177-3AD203B41FA5}">
                      <a16:colId xmlns:a16="http://schemas.microsoft.com/office/drawing/2014/main" val="1466387146"/>
                    </a:ext>
                  </a:extLst>
                </a:gridCol>
                <a:gridCol w="4982829">
                  <a:extLst>
                    <a:ext uri="{9D8B030D-6E8A-4147-A177-3AD203B41FA5}">
                      <a16:colId xmlns:a16="http://schemas.microsoft.com/office/drawing/2014/main" val="30291500"/>
                    </a:ext>
                  </a:extLst>
                </a:gridCol>
              </a:tblGrid>
              <a:tr h="453582">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經費項目</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申請金額</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57826412"/>
                  </a:ext>
                </a:extLst>
              </a:tr>
              <a:tr h="405185">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人事費</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8914111"/>
                  </a:ext>
                </a:extLst>
              </a:tr>
              <a:tr h="383800">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業務</a:t>
                      </a:r>
                      <a:r>
                        <a:rPr lang="zh-TW" sz="2000" b="1" kern="100">
                          <a:effectLst/>
                          <a:latin typeface="Times New Roman" panose="02020603050405020304" pitchFamily="18" charset="0"/>
                          <a:ea typeface="標楷體" panose="03000509000000000000" pitchFamily="65" charset="-120"/>
                          <a:cs typeface="Times New Roman" panose="02020603050405020304" pitchFamily="18" charset="0"/>
                        </a:rPr>
                        <a:t>費</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388413"/>
                  </a:ext>
                </a:extLst>
              </a:tr>
              <a:tr h="396181">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a:t>
                      </a:r>
                      <a:r>
                        <a:rPr lang="zh-TW" sz="2000" b="1" kern="100">
                          <a:effectLst/>
                          <a:latin typeface="Times New Roman" panose="02020603050405020304" pitchFamily="18" charset="0"/>
                          <a:ea typeface="標楷體" panose="03000509000000000000" pitchFamily="65" charset="-120"/>
                          <a:cs typeface="Times New Roman" panose="02020603050405020304" pitchFamily="18" charset="0"/>
                        </a:rPr>
                        <a:t>費</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2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927474"/>
                  </a:ext>
                </a:extLst>
              </a:tr>
              <a:tr h="390553">
                <a:tc>
                  <a:txBody>
                    <a:bodyPr/>
                    <a:lstStyle/>
                    <a:p>
                      <a:pPr algn="ctr"/>
                      <a:r>
                        <a:rPr lang="zh-TW" sz="2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合計</a:t>
                      </a:r>
                      <a:endParaRPr lang="zh-TW" sz="2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52400" algn="ctr"/>
                      <a:r>
                        <a:rPr lang="en-US" sz="2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24594"/>
                  </a:ext>
                </a:extLst>
              </a:tr>
            </a:tbl>
          </a:graphicData>
        </a:graphic>
      </p:graphicFrame>
      <p:sp>
        <p:nvSpPr>
          <p:cNvPr id="11" name="文字方塊 10">
            <a:extLst>
              <a:ext uri="{FF2B5EF4-FFF2-40B4-BE49-F238E27FC236}">
                <a16:creationId xmlns:a16="http://schemas.microsoft.com/office/drawing/2014/main" id="{8348D770-622A-1DB8-182F-331AD3F31C3F}"/>
              </a:ext>
            </a:extLst>
          </p:cNvPr>
          <p:cNvSpPr txBox="1"/>
          <p:nvPr/>
        </p:nvSpPr>
        <p:spPr>
          <a:xfrm>
            <a:off x="2135269" y="3076145"/>
            <a:ext cx="7996633" cy="369332"/>
          </a:xfrm>
          <a:prstGeom prst="rect">
            <a:avLst/>
          </a:prstGeom>
          <a:noFill/>
        </p:spPr>
        <p:txBody>
          <a:bodyPr wrap="square">
            <a:spAutoFit/>
          </a:bodyPr>
          <a:lstStyle/>
          <a:p>
            <a:r>
              <a:rPr lang="zh-TW" altLang="en-US" b="1" dirty="0">
                <a:latin typeface="標楷體" panose="03000509000000000000" pitchFamily="65" charset="-120"/>
                <a:ea typeface="標楷體" panose="03000509000000000000" pitchFamily="65" charset="-120"/>
              </a:rPr>
              <a:t>一、計畫經費總表</a:t>
            </a:r>
          </a:p>
        </p:txBody>
      </p:sp>
      <p:sp>
        <p:nvSpPr>
          <p:cNvPr id="7" name="文字方塊 6">
            <a:extLst>
              <a:ext uri="{FF2B5EF4-FFF2-40B4-BE49-F238E27FC236}">
                <a16:creationId xmlns:a16="http://schemas.microsoft.com/office/drawing/2014/main" id="{70D647DA-93BD-BB6B-21DE-1E572CB1287A}"/>
              </a:ext>
            </a:extLst>
          </p:cNvPr>
          <p:cNvSpPr txBox="1"/>
          <p:nvPr/>
        </p:nvSpPr>
        <p:spPr>
          <a:xfrm>
            <a:off x="10655986" y="84039"/>
            <a:ext cx="1293725" cy="377008"/>
          </a:xfrm>
          <a:prstGeom prst="rect">
            <a:avLst/>
          </a:prstGeom>
          <a:noFill/>
        </p:spPr>
        <p:txBody>
          <a:bodyPr wrap="square">
            <a:spAutoFit/>
          </a:bodyPr>
          <a:lstStyle/>
          <a:p>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1800" dirty="0">
                <a:effectLst/>
                <a:latin typeface="Times New Roman" panose="02020603050405020304" pitchFamily="18" charset="0"/>
                <a:ea typeface="標楷體" panose="03000509000000000000" pitchFamily="65" charset="-120"/>
              </a:rPr>
              <a:t>2</a:t>
            </a:r>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spTree>
    <p:extLst>
      <p:ext uri="{BB962C8B-B14F-4D97-AF65-F5344CB8AC3E}">
        <p14:creationId xmlns:p14="http://schemas.microsoft.com/office/powerpoint/2010/main" val="2200532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C0F5CF2-5134-95E9-E6D4-D25B522B7C13}"/>
              </a:ext>
            </a:extLst>
          </p:cNvPr>
          <p:cNvSpPr>
            <a:spLocks noGrp="1"/>
          </p:cNvSpPr>
          <p:nvPr>
            <p:ph type="sldNum" sz="quarter" idx="12"/>
          </p:nvPr>
        </p:nvSpPr>
        <p:spPr/>
        <p:txBody>
          <a:bodyPr/>
          <a:lstStyle/>
          <a:p>
            <a:fld id="{60553ECD-7F6D-420D-93CA-D8D15EB427AC}" type="slidenum">
              <a:rPr lang="en-US" smtClean="0"/>
              <a:t>38</a:t>
            </a:fld>
            <a:endParaRPr lang="en-US"/>
          </a:p>
        </p:txBody>
      </p:sp>
      <p:graphicFrame>
        <p:nvGraphicFramePr>
          <p:cNvPr id="7" name="表格 6">
            <a:extLst>
              <a:ext uri="{FF2B5EF4-FFF2-40B4-BE49-F238E27FC236}">
                <a16:creationId xmlns:a16="http://schemas.microsoft.com/office/drawing/2014/main" id="{A2555C3D-39B4-F5A5-591F-5A849CC7ED15}"/>
              </a:ext>
            </a:extLst>
          </p:cNvPr>
          <p:cNvGraphicFramePr>
            <a:graphicFrameLocks noGrp="1"/>
          </p:cNvGraphicFramePr>
          <p:nvPr>
            <p:extLst>
              <p:ext uri="{D42A27DB-BD31-4B8C-83A1-F6EECF244321}">
                <p14:modId xmlns:p14="http://schemas.microsoft.com/office/powerpoint/2010/main" val="6950431"/>
              </p:ext>
            </p:extLst>
          </p:nvPr>
        </p:nvGraphicFramePr>
        <p:xfrm>
          <a:off x="472441" y="1046373"/>
          <a:ext cx="6233158" cy="5222453"/>
        </p:xfrm>
        <a:graphic>
          <a:graphicData uri="http://schemas.openxmlformats.org/drawingml/2006/table">
            <a:tbl>
              <a:tblPr/>
              <a:tblGrid>
                <a:gridCol w="829588">
                  <a:extLst>
                    <a:ext uri="{9D8B030D-6E8A-4147-A177-3AD203B41FA5}">
                      <a16:colId xmlns:a16="http://schemas.microsoft.com/office/drawing/2014/main" val="1489773765"/>
                    </a:ext>
                  </a:extLst>
                </a:gridCol>
                <a:gridCol w="548779">
                  <a:extLst>
                    <a:ext uri="{9D8B030D-6E8A-4147-A177-3AD203B41FA5}">
                      <a16:colId xmlns:a16="http://schemas.microsoft.com/office/drawing/2014/main" val="3754220630"/>
                    </a:ext>
                  </a:extLst>
                </a:gridCol>
                <a:gridCol w="178247">
                  <a:extLst>
                    <a:ext uri="{9D8B030D-6E8A-4147-A177-3AD203B41FA5}">
                      <a16:colId xmlns:a16="http://schemas.microsoft.com/office/drawing/2014/main" val="1503976209"/>
                    </a:ext>
                  </a:extLst>
                </a:gridCol>
                <a:gridCol w="4676544">
                  <a:extLst>
                    <a:ext uri="{9D8B030D-6E8A-4147-A177-3AD203B41FA5}">
                      <a16:colId xmlns:a16="http://schemas.microsoft.com/office/drawing/2014/main" val="3924907310"/>
                    </a:ext>
                  </a:extLst>
                </a:gridCol>
              </a:tblGrid>
              <a:tr h="195263">
                <a:tc gridSpan="4">
                  <a:txBody>
                    <a:bodyPr/>
                    <a:lstStyle/>
                    <a:p>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擬向其他機關與民間團體申請補</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無</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有</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956259721"/>
                  </a:ext>
                </a:extLst>
              </a:tr>
              <a:tr h="195263">
                <a:tc>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經費項目</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金</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額</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60386653"/>
                  </a:ext>
                </a:extLst>
              </a:tr>
              <a:tr h="1557780">
                <a:tc>
                  <a:txBody>
                    <a:bodyPr/>
                    <a:lstStyle/>
                    <a:p>
                      <a:pPr algn="ctr">
                        <a:lnSpc>
                          <a:spcPts val="1200"/>
                        </a:lnSpc>
                      </a:pP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人事費</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本計畫得編列主持人、協同主持人及專、兼任助理，以不超過</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4</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人為原則。</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本項經費占計畫總經費之比例以不超過</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50%</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為原則。</a:t>
                      </a:r>
                    </a:p>
                    <a:p>
                      <a:pPr marL="342900" lvl="0" indent="-342900">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聘任</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計畫主持人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專任行政助理</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碩士</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人及學士</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兼任行政助理</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人，本計畫人員共</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所編費用含薪資、法定保險費用、勞退金、年終獎金及其補充保費。</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補</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助款不得編列加班費及應休未休特別工資。</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未依學經歷</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職級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或期程聘用人員，致補</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助剩餘款不得流用。</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本計畫得編列主持人、協同主持人及專、兼任助理，以不超過</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4</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人為原則。</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本項經費占計畫總經費之比例以不超過</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50%</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為原則。</a:t>
                      </a:r>
                    </a:p>
                    <a:p>
                      <a:pPr marL="342900" lvl="0" indent="-342900">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聘任</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計畫主持人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協同主持人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專任行政助理</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碩士</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人及學士</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兼任行政助理</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人，本計畫人員共</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__</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所編費用含薪資、法定保險費用、勞退金、年終獎金及其補充保費。</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補</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助款不得編列加班費及應休未休特別工資。</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未依學經歷</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職級</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或期程聘用人員，致補</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助剩餘款不得流用。</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731282"/>
                  </a:ext>
                </a:extLst>
              </a:tr>
              <a:tr h="1480036">
                <a:tc>
                  <a:txBody>
                    <a:bodyPr/>
                    <a:lstStyle/>
                    <a:p>
                      <a:pPr algn="ctr">
                        <a:lnSpc>
                          <a:spcPts val="1200"/>
                        </a:lnSpc>
                      </a:pP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業務費</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nSpc>
                          <a:spcPts val="1500"/>
                        </a:lnSpc>
                        <a:buFont typeface="+mj-lt"/>
                        <a:buAutoNum type="arabicPeriod"/>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訂有固定標準給付對象之費用，包含：</a:t>
                      </a:r>
                      <a:r>
                        <a:rPr lang="zh-TW" sz="1200" b="1" kern="100">
                          <a:effectLst/>
                          <a:latin typeface="Times New Roman" panose="02020603050405020304" pitchFamily="18" charset="0"/>
                          <a:ea typeface="標楷體" panose="03000509000000000000" pitchFamily="65" charset="-120"/>
                          <a:cs typeface="Times New Roman" panose="02020603050405020304" pitchFamily="18" charset="0"/>
                        </a:rPr>
                        <a:t>主持費、出席費、稿費、講座鐘點費、諮詢費、臨時工作人員</a:t>
                      </a: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effectLst/>
                          <a:latin typeface="Times New Roman" panose="02020603050405020304" pitchFamily="18" charset="0"/>
                          <a:ea typeface="標楷體" panose="03000509000000000000" pitchFamily="65" charset="-120"/>
                          <a:cs typeface="Times New Roman" panose="02020603050405020304" pitchFamily="18" charset="0"/>
                        </a:rPr>
                        <a:t>工讀費等</a:t>
                      </a: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lnSpc>
                          <a:spcPts val="1500"/>
                        </a:lnSpc>
                        <a:buFont typeface="+mj-lt"/>
                        <a:buAutoNum type="arabicPeriod"/>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其他執行計畫所需費用，包含：</a:t>
                      </a:r>
                      <a:r>
                        <a:rPr lang="zh-TW" sz="1200" b="1" kern="100">
                          <a:effectLst/>
                          <a:latin typeface="Times New Roman" panose="02020603050405020304" pitchFamily="18" charset="0"/>
                          <a:ea typeface="標楷體" panose="03000509000000000000" pitchFamily="65" charset="-120"/>
                          <a:cs typeface="Times New Roman" panose="02020603050405020304" pitchFamily="18" charset="0"/>
                        </a:rPr>
                        <a:t>印刷費、資料蒐集費、差旅費</a:t>
                      </a: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b="1" kern="100">
                          <a:effectLst/>
                          <a:latin typeface="Times New Roman" panose="02020603050405020304" pitchFamily="18" charset="0"/>
                          <a:ea typeface="標楷體" panose="03000509000000000000" pitchFamily="65" charset="-120"/>
                          <a:cs typeface="Times New Roman" panose="02020603050405020304" pitchFamily="18" charset="0"/>
                        </a:rPr>
                        <a:t>含校外活動租車費</a:t>
                      </a: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a:effectLst/>
                          <a:latin typeface="Times New Roman" panose="02020603050405020304" pitchFamily="18" charset="0"/>
                          <a:ea typeface="標楷體" panose="03000509000000000000" pitchFamily="65" charset="-120"/>
                          <a:cs typeface="Times New Roman" panose="02020603050405020304" pitchFamily="18" charset="0"/>
                        </a:rPr>
                        <a:t>、膳費、雲端設備租用費、雜支等。</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臨時人員法定保險費用、勞退金，以及相關費用之補充保費。</a:t>
                      </a:r>
                    </a:p>
                    <a:p>
                      <a:pPr marL="342900" lvl="0" indent="-342900">
                        <a:lnSpc>
                          <a:spcPts val="1500"/>
                        </a:lnSpc>
                        <a:buFont typeface="+mj-lt"/>
                        <a:buAutoNum type="arabicPeriod"/>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保險費不含公務人員執行職務意外傷亡慰問金發給辦法規定之人員。</a:t>
                      </a:r>
                    </a:p>
                    <a:p>
                      <a:pPr marL="227965">
                        <a:lnSpc>
                          <a:spcPts val="1500"/>
                        </a:lnSpc>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（以上請依實際編列需求增刪）</a:t>
                      </a:r>
                    </a:p>
                  </a:txBody>
                  <a:tcPr marL="8490" marR="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42900" lvl="0" indent="-342900">
                        <a:lnSpc>
                          <a:spcPts val="1500"/>
                        </a:lnSpc>
                        <a:buFont typeface="+mj-lt"/>
                        <a:buAutoNum type="arabicPeriod"/>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訂有固定標準給付對象之費用，包含：</a:t>
                      </a:r>
                      <a:r>
                        <a:rPr lang="zh-TW" sz="1200" b="1" kern="100" dirty="0">
                          <a:effectLst/>
                          <a:latin typeface="Times New Roman" panose="02020603050405020304" pitchFamily="18" charset="0"/>
                          <a:ea typeface="標楷體" panose="03000509000000000000" pitchFamily="65" charset="-120"/>
                          <a:cs typeface="Times New Roman" panose="02020603050405020304" pitchFamily="18" charset="0"/>
                        </a:rPr>
                        <a:t>主持費、出席費、稿費、講座鐘點費、諮詢費、臨時工作人員</a:t>
                      </a:r>
                      <a:r>
                        <a:rPr lang="en-US" sz="12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effectLst/>
                          <a:latin typeface="Times New Roman" panose="02020603050405020304" pitchFamily="18" charset="0"/>
                          <a:ea typeface="標楷體" panose="03000509000000000000" pitchFamily="65" charset="-120"/>
                          <a:cs typeface="Times New Roman" panose="02020603050405020304" pitchFamily="18" charset="0"/>
                        </a:rPr>
                        <a:t>工讀費等</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lnSpc>
                          <a:spcPts val="1500"/>
                        </a:lnSpc>
                        <a:buFont typeface="+mj-lt"/>
                        <a:buAutoNum type="arabicPeriod"/>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其他執行計畫所需費用，包含：</a:t>
                      </a:r>
                      <a:r>
                        <a:rPr lang="zh-TW" sz="1200" b="1" kern="100" dirty="0">
                          <a:effectLst/>
                          <a:latin typeface="Times New Roman" panose="02020603050405020304" pitchFamily="18" charset="0"/>
                          <a:ea typeface="標楷體" panose="03000509000000000000" pitchFamily="65" charset="-120"/>
                          <a:cs typeface="Times New Roman" panose="02020603050405020304" pitchFamily="18" charset="0"/>
                        </a:rPr>
                        <a:t>印刷費、資料蒐集費、差旅費</a:t>
                      </a:r>
                      <a:r>
                        <a:rPr lang="en-US" sz="12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b="1" kern="100" dirty="0">
                          <a:effectLst/>
                          <a:latin typeface="Times New Roman" panose="02020603050405020304" pitchFamily="18" charset="0"/>
                          <a:ea typeface="標楷體" panose="03000509000000000000" pitchFamily="65" charset="-120"/>
                          <a:cs typeface="Times New Roman" panose="02020603050405020304" pitchFamily="18" charset="0"/>
                        </a:rPr>
                        <a:t>含校外活動租車費</a:t>
                      </a:r>
                      <a:r>
                        <a:rPr lang="en-US" sz="12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effectLst/>
                          <a:latin typeface="Times New Roman" panose="02020603050405020304" pitchFamily="18" charset="0"/>
                          <a:ea typeface="標楷體" panose="03000509000000000000" pitchFamily="65" charset="-120"/>
                          <a:cs typeface="Times New Roman" panose="02020603050405020304" pitchFamily="18" charset="0"/>
                        </a:rPr>
                        <a:t>、膳費、雲端設備租用費、雜支等。</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nSpc>
                          <a:spcPts val="1500"/>
                        </a:lnSpc>
                        <a:buFont typeface="+mj-lt"/>
                        <a:buAutoNum type="arabicPeriod"/>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臨時人員法定保險費用、勞退金，以及相關費用之補充保費。</a:t>
                      </a:r>
                    </a:p>
                    <a:p>
                      <a:pPr marL="342900" lvl="0" indent="-342900">
                        <a:lnSpc>
                          <a:spcPts val="1500"/>
                        </a:lnSpc>
                        <a:buFont typeface="+mj-lt"/>
                        <a:buAutoNum type="arabicPeriod"/>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保險費不含公務人員執行職務意外傷亡慰問金發給辦法規定之人員。</a:t>
                      </a:r>
                    </a:p>
                    <a:p>
                      <a:pPr marL="227965">
                        <a:lnSpc>
                          <a:spcPts val="1500"/>
                        </a:lnSpc>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（以上請依實際編列需求增刪）</a:t>
                      </a:r>
                    </a:p>
                  </a:txBody>
                  <a:tcPr marL="8490" marR="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3527658"/>
                  </a:ext>
                </a:extLst>
              </a:tr>
              <a:tr h="1208322">
                <a:tc>
                  <a:txBody>
                    <a:bodyPr/>
                    <a:lstStyle/>
                    <a:p>
                      <a:pPr algn="ctr">
                        <a:lnSpc>
                          <a:spcPts val="1200"/>
                        </a:lnSpc>
                      </a:pP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設備及投資</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2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以不超過計畫總經費之六分之為原則。</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以採購本計畫相關教學設備為主，不得使用本部補助款採購一般、事務性及個人教學設備</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如單槍投影機、實驗桌椅、印表機及個人電腦等</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本項為購置耐用年限</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年以上且金額新臺幣</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萬元以上之設備。</a:t>
                      </a: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設備項目：</a:t>
                      </a:r>
                      <a:r>
                        <a:rPr lang="en-US"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以不超過計畫總經費之六分之為原則。</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以採購本計畫相關教學設備為主，不得使用本部補助款採購一般、事務性及個人教學設備</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如單槍投影機、實驗桌椅、印表機及個人電腦等</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342900" lvl="0" indent="-342900">
                        <a:lnSpc>
                          <a:spcPts val="1500"/>
                        </a:lnSpc>
                        <a:buFont typeface="Wingdings" panose="05000000000000000000" pitchFamily="2" charset="2"/>
                        <a:buChar char=""/>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本項為購置耐用年限</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年以上且金額新臺幣</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萬元以上之設備。</a:t>
                      </a:r>
                    </a:p>
                    <a:p>
                      <a:pPr marL="342900" lvl="0" indent="-342900">
                        <a:lnSpc>
                          <a:spcPts val="1500"/>
                        </a:lnSpc>
                        <a:buFont typeface="+mj-lt"/>
                        <a:buAutoNum type="arabicPeriod"/>
                      </a:pP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設備項目：</a:t>
                      </a:r>
                      <a:r>
                        <a:rPr lang="en-US"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u="sng"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8490" marR="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21033"/>
                  </a:ext>
                </a:extLst>
              </a:tr>
              <a:tr h="195263">
                <a:tc gridSpan="4">
                  <a:txBody>
                    <a:bodyPr/>
                    <a:lstStyle/>
                    <a:p>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擬向其他機關與民間團體申請補</a:t>
                      </a:r>
                      <a:r>
                        <a:rPr 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捐</a:t>
                      </a:r>
                      <a:r>
                        <a:rPr 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助：</a:t>
                      </a:r>
                      <a:r>
                        <a:rPr 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無</a:t>
                      </a:r>
                      <a:r>
                        <a:rPr 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有</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41987370"/>
                  </a:ext>
                </a:extLst>
              </a:tr>
              <a:tr h="195263">
                <a:tc>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經費項目</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金</a:t>
                      </a:r>
                      <a:r>
                        <a:rPr lang="en-US"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額</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pPr algn="ct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r>
                        <a:rPr lang="zh-TW"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說明</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solidFill>
                      <a:schemeClr val="accent6">
                        <a:lumMod val="40000"/>
                        <a:lumOff val="60000"/>
                      </a:schemeClr>
                    </a:solidFill>
                  </a:tcPr>
                </a:tc>
                <a:extLst>
                  <a:ext uri="{0D108BD9-81ED-4DB2-BD59-A6C34878D82A}">
                    <a16:rowId xmlns:a16="http://schemas.microsoft.com/office/drawing/2014/main" val="1492985731"/>
                  </a:ext>
                </a:extLst>
              </a:tr>
              <a:tr h="195263">
                <a:tc>
                  <a:txBody>
                    <a:bodyPr/>
                    <a:lstStyle/>
                    <a:p>
                      <a:pPr algn="ctr"/>
                      <a:r>
                        <a:rPr lang="zh-TW" sz="12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合計</a:t>
                      </a:r>
                      <a:endParaRPr lang="zh-TW" sz="12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marL="152400"/>
                      <a:r>
                        <a:rPr lang="en-US" sz="12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pPr algn="ctr"/>
                      <a:endPar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605690696"/>
                  </a:ext>
                </a:extLst>
              </a:tr>
            </a:tbl>
          </a:graphicData>
        </a:graphic>
      </p:graphicFrame>
      <p:sp>
        <p:nvSpPr>
          <p:cNvPr id="13" name="文字方塊 12">
            <a:extLst>
              <a:ext uri="{FF2B5EF4-FFF2-40B4-BE49-F238E27FC236}">
                <a16:creationId xmlns:a16="http://schemas.microsoft.com/office/drawing/2014/main" id="{A6D3B94D-012C-9399-0D5A-E57AF878795C}"/>
              </a:ext>
            </a:extLst>
          </p:cNvPr>
          <p:cNvSpPr txBox="1"/>
          <p:nvPr/>
        </p:nvSpPr>
        <p:spPr>
          <a:xfrm>
            <a:off x="472441" y="589173"/>
            <a:ext cx="2392679" cy="369332"/>
          </a:xfrm>
          <a:prstGeom prst="rect">
            <a:avLst/>
          </a:prstGeom>
          <a:noFill/>
        </p:spPr>
        <p:txBody>
          <a:bodyPr wrap="square">
            <a:spAutoFit/>
          </a:bodyPr>
          <a:lstStyle/>
          <a:p>
            <a:r>
              <a:rPr lang="zh-TW" altLang="en-US" b="1" dirty="0">
                <a:latin typeface="標楷體" panose="03000509000000000000" pitchFamily="65" charset="-120"/>
                <a:ea typeface="標楷體" panose="03000509000000000000" pitchFamily="65" charset="-120"/>
              </a:rPr>
              <a:t>二、經費項目及額度</a:t>
            </a:r>
          </a:p>
        </p:txBody>
      </p:sp>
      <p:graphicFrame>
        <p:nvGraphicFramePr>
          <p:cNvPr id="14" name="表格 13">
            <a:extLst>
              <a:ext uri="{FF2B5EF4-FFF2-40B4-BE49-F238E27FC236}">
                <a16:creationId xmlns:a16="http://schemas.microsoft.com/office/drawing/2014/main" id="{3385B9B8-84E9-E37E-ADC5-DAEA825BB675}"/>
              </a:ext>
            </a:extLst>
          </p:cNvPr>
          <p:cNvGraphicFramePr>
            <a:graphicFrameLocks noGrp="1"/>
          </p:cNvGraphicFramePr>
          <p:nvPr>
            <p:extLst>
              <p:ext uri="{D42A27DB-BD31-4B8C-83A1-F6EECF244321}">
                <p14:modId xmlns:p14="http://schemas.microsoft.com/office/powerpoint/2010/main" val="802507390"/>
              </p:ext>
            </p:extLst>
          </p:nvPr>
        </p:nvGraphicFramePr>
        <p:xfrm>
          <a:off x="7003057" y="1046373"/>
          <a:ext cx="4716501" cy="5222608"/>
        </p:xfrm>
        <a:graphic>
          <a:graphicData uri="http://schemas.openxmlformats.org/drawingml/2006/table">
            <a:tbl>
              <a:tblPr/>
              <a:tblGrid>
                <a:gridCol w="2282039">
                  <a:extLst>
                    <a:ext uri="{9D8B030D-6E8A-4147-A177-3AD203B41FA5}">
                      <a16:colId xmlns:a16="http://schemas.microsoft.com/office/drawing/2014/main" val="3546191804"/>
                    </a:ext>
                  </a:extLst>
                </a:gridCol>
                <a:gridCol w="2434462">
                  <a:extLst>
                    <a:ext uri="{9D8B030D-6E8A-4147-A177-3AD203B41FA5}">
                      <a16:colId xmlns:a16="http://schemas.microsoft.com/office/drawing/2014/main" val="948922709"/>
                    </a:ext>
                  </a:extLst>
                </a:gridCol>
              </a:tblGrid>
              <a:tr h="2001380">
                <a:tc>
                  <a:txBody>
                    <a:bodyPr/>
                    <a:lstStyle/>
                    <a:p>
                      <a:pPr>
                        <a:lnSpc>
                          <a:spcPts val="1500"/>
                        </a:lnSpc>
                      </a:pP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補</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助方式： </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全額補</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部分補</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指定項目補</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是</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否</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【補</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助比率　　％】</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地方政府經費辦理方式：</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納入預算</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代收代付</a:t>
                      </a:r>
                      <a:b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b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非屬地方政府</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9280" marR="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6510" algn="just">
                        <a:lnSpc>
                          <a:spcPts val="1500"/>
                        </a:lnSpc>
                      </a:pP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餘款繳回方式</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繳回</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依本部補</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助及委辦經費核撥結報作業要點辦理</a:t>
                      </a:r>
                      <a:b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br>
                      <a:r>
                        <a:rPr lang="zh-TW"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彈性經費額度</a:t>
                      </a:r>
                      <a:r>
                        <a:rPr lang="en-US" sz="1000" b="1"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無彈性經費</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ts val="1500"/>
                        </a:lnSpc>
                      </a:pP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計畫金額</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，計</a:t>
                      </a:r>
                      <a:r>
                        <a:rPr lang="en-US" sz="1000" u="sng"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元</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上限為</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萬</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5,000</a:t>
                      </a:r>
                      <a:r>
                        <a:rPr lang="zh-TW"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元</a:t>
                      </a:r>
                      <a:r>
                        <a:rPr lang="en-US" sz="1000"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000" kern="100">
                        <a:effectLst/>
                        <a:latin typeface="標楷體" panose="03000509000000000000" pitchFamily="65" charset="-120"/>
                        <a:ea typeface="標楷體" panose="03000509000000000000" pitchFamily="65" charset="-120"/>
                        <a:cs typeface="Times New Roman" panose="02020603050405020304" pitchFamily="18" charset="0"/>
                      </a:endParaRPr>
                    </a:p>
                  </a:txBody>
                  <a:tcPr marL="9280" marR="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594543"/>
                  </a:ext>
                </a:extLst>
              </a:tr>
              <a:tr h="3221073">
                <a:tc gridSpan="2">
                  <a:txBody>
                    <a:bodyPr/>
                    <a:lstStyle/>
                    <a:p>
                      <a:pPr>
                        <a:lnSpc>
                          <a:spcPts val="1500"/>
                        </a:lnSpc>
                      </a:pPr>
                      <a:r>
                        <a:rPr lang="zh-TW" sz="1000"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備註：</a:t>
                      </a:r>
                      <a:endParaRPr lang="zh-TW" sz="1000"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本表適用政府機關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構</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、公私立學校、特種基金及行政法人。</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各計畫執行單位應事先擬訂經費支用項目，並於本表說明欄詳實敘明。</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各執行單位經費動支應依中央政府各項經費支用規定、本部各計畫補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助要點及本要點經費編列基準表規定辦理。</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上述中央政府經費支用規定，得逕於「行政院主計總處網站</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友善經費報支專區</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內審規定」查詢參考。</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非指定項目補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助，說明欄位新增支用項目，得由執行單位循內部行政程序自行辦理。</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同一計畫向本部及其他機關申請補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助時，應於計畫項目經費申請表內，詳列向本部及其他機關申請補助之項目及金額，如有隱匿不實或造假情事，本部應撤銷該補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助案件，並收回已撥付款項。</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助計畫除依本要點第</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4</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點規定之情形外，以不補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助人事費、加班費、內部場地使用費及行政管理費為原則。</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p>
                      <a:pPr marL="342900" lvl="0" indent="-342900" algn="just">
                        <a:lnSpc>
                          <a:spcPts val="1500"/>
                        </a:lnSpc>
                        <a:buFont typeface="+mj-ea"/>
                        <a:buAutoNum type="ea1ChtPlain"/>
                      </a:pP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申請補</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捐</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助經費，其計畫執行涉及須依「政府機關政策文宣規劃執行注意事項」、預算法第</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62</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條之</a:t>
                      </a:r>
                      <a:r>
                        <a:rPr lang="en-US"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1000" u="none" strike="noStrike" kern="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及其執行原則等相關規定辦理者，應明確標示其為「廣告」，且揭示贊助機關（教育部）名稱，並不得以置入性行銷方式進行。</a:t>
                      </a:r>
                      <a:endParaRPr lang="zh-TW" sz="1000" u="none" strike="noStrike"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9280" marR="9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06280036"/>
                  </a:ext>
                </a:extLst>
              </a:tr>
            </a:tbl>
          </a:graphicData>
        </a:graphic>
      </p:graphicFrame>
    </p:spTree>
    <p:extLst>
      <p:ext uri="{BB962C8B-B14F-4D97-AF65-F5344CB8AC3E}">
        <p14:creationId xmlns:p14="http://schemas.microsoft.com/office/powerpoint/2010/main" val="3565022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42AD84C8-554E-8BC6-1FCF-8DD396033DBB}"/>
              </a:ext>
            </a:extLst>
          </p:cNvPr>
          <p:cNvSpPr>
            <a:spLocks noGrp="1"/>
          </p:cNvSpPr>
          <p:nvPr>
            <p:ph type="sldNum" sz="quarter" idx="12"/>
          </p:nvPr>
        </p:nvSpPr>
        <p:spPr/>
        <p:txBody>
          <a:bodyPr/>
          <a:lstStyle/>
          <a:p>
            <a:fld id="{60553ECD-7F6D-420D-93CA-D8D15EB427AC}" type="slidenum">
              <a:rPr lang="en-US" smtClean="0"/>
              <a:t>39</a:t>
            </a:fld>
            <a:endParaRPr lang="en-US"/>
          </a:p>
        </p:txBody>
      </p:sp>
      <p:graphicFrame>
        <p:nvGraphicFramePr>
          <p:cNvPr id="5" name="表格 4">
            <a:extLst>
              <a:ext uri="{FF2B5EF4-FFF2-40B4-BE49-F238E27FC236}">
                <a16:creationId xmlns:a16="http://schemas.microsoft.com/office/drawing/2014/main" id="{987BCB12-07B4-6828-8DA3-7F438ED0DE1D}"/>
              </a:ext>
            </a:extLst>
          </p:cNvPr>
          <p:cNvGraphicFramePr>
            <a:graphicFrameLocks noGrp="1"/>
          </p:cNvGraphicFramePr>
          <p:nvPr>
            <p:extLst>
              <p:ext uri="{D42A27DB-BD31-4B8C-83A1-F6EECF244321}">
                <p14:modId xmlns:p14="http://schemas.microsoft.com/office/powerpoint/2010/main" val="4003764318"/>
              </p:ext>
            </p:extLst>
          </p:nvPr>
        </p:nvGraphicFramePr>
        <p:xfrm>
          <a:off x="929640" y="773671"/>
          <a:ext cx="4785360" cy="5823877"/>
        </p:xfrm>
        <a:graphic>
          <a:graphicData uri="http://schemas.openxmlformats.org/drawingml/2006/table">
            <a:tbl>
              <a:tblPr/>
              <a:tblGrid>
                <a:gridCol w="1051560">
                  <a:extLst>
                    <a:ext uri="{9D8B030D-6E8A-4147-A177-3AD203B41FA5}">
                      <a16:colId xmlns:a16="http://schemas.microsoft.com/office/drawing/2014/main" val="1222885948"/>
                    </a:ext>
                  </a:extLst>
                </a:gridCol>
                <a:gridCol w="379525">
                  <a:extLst>
                    <a:ext uri="{9D8B030D-6E8A-4147-A177-3AD203B41FA5}">
                      <a16:colId xmlns:a16="http://schemas.microsoft.com/office/drawing/2014/main" val="3811586396"/>
                    </a:ext>
                  </a:extLst>
                </a:gridCol>
                <a:gridCol w="3354275">
                  <a:extLst>
                    <a:ext uri="{9D8B030D-6E8A-4147-A177-3AD203B41FA5}">
                      <a16:colId xmlns:a16="http://schemas.microsoft.com/office/drawing/2014/main" val="3392771030"/>
                    </a:ext>
                  </a:extLst>
                </a:gridCol>
              </a:tblGrid>
              <a:tr h="294823">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經費項目</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金</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額</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計算方式</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87777205"/>
                  </a:ext>
                </a:extLst>
              </a:tr>
              <a:tr h="294823">
                <a:tc>
                  <a:txBody>
                    <a:bodyPr/>
                    <a:lstStyle/>
                    <a:p>
                      <a:pPr marL="152400"/>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人事費小計</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52400" algn="ct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46884462"/>
                  </a:ext>
                </a:extLst>
              </a:tr>
              <a:tr h="1031881">
                <a:tc>
                  <a:txBody>
                    <a:bodyPr/>
                    <a:lstStyle/>
                    <a:p>
                      <a:pPr marL="151130"/>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buFont typeface="Wingdings" panose="05000000000000000000" pitchFamily="2" charset="2"/>
                        <a:buChar char=""/>
                      </a:pP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本計畫得編列主持人、協同主持人及專、兼任助理，以不超過</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4</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人為原則。</a:t>
                      </a:r>
                    </a:p>
                    <a:p>
                      <a:pPr marL="342900" lvl="0" indent="-342900">
                        <a:buFont typeface="Wingdings" panose="05000000000000000000" pitchFamily="2" charset="2"/>
                        <a:buChar char=""/>
                      </a:pP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本項經費占計畫總經費</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含自籌款</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之比例以不超過</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50%</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為原則。</a:t>
                      </a:r>
                    </a:p>
                    <a:p>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月</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p>
                      <a:pPr marL="115570" indent="-11557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補充保費（雇主負擔）：</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x2.11% 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月</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614594"/>
                  </a:ext>
                </a:extLst>
              </a:tr>
              <a:tr h="294823">
                <a:tc>
                  <a:txBody>
                    <a:bodyPr/>
                    <a:lstStyle/>
                    <a:p>
                      <a:pPr marL="152400"/>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業務費小計</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(B)</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52400" algn="ct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81101"/>
                  </a:ext>
                </a:extLst>
              </a:tr>
              <a:tr h="147412">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印刷費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核實報支</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3470899"/>
                  </a:ext>
                </a:extLst>
              </a:tr>
              <a:tr h="294823">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資料蒐集費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核實報支</a:t>
                      </a: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以</a:t>
                      </a: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30,000</a:t>
                      </a:r>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元為限</a:t>
                      </a: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980292"/>
                  </a:ext>
                </a:extLst>
              </a:tr>
              <a:tr h="737058">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出席費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marR="63500" algn="r">
                        <a:lnSpc>
                          <a:spcPts val="1200"/>
                        </a:lnSpc>
                        <a:spcAft>
                          <a:spcPts val="0"/>
                        </a:spcAft>
                      </a:pPr>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依中央政府各機關學校出席費及稿費支給要點核實報支</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p>
                      <a:pPr indent="2540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人次</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p>
                      <a:pPr>
                        <a:lnSpc>
                          <a:spcPts val="1200"/>
                        </a:lnSpc>
                      </a:pP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補充保費（雇主負擔）：</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2.11%x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人次</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047001"/>
                  </a:ext>
                </a:extLst>
              </a:tr>
              <a:tr h="442235">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講座鐘點費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依行政院「講座鐘點費支給表」規定核實報支</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p>
                      <a:pPr indent="2540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人節＝</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p>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補充保費（雇主負擔）：</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x2.11% x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人節</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500598"/>
                  </a:ext>
                </a:extLst>
              </a:tr>
              <a:tr h="589646">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差旅費</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含校外活動租車費</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依國內出差旅費報支要點核實報支</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indent="254000"/>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人次＝</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a:t>
                      </a:r>
                    </a:p>
                    <a:p>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車次＝</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42491"/>
                  </a:ext>
                </a:extLst>
              </a:tr>
              <a:tr h="589646">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工讀費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0" indent="-273050" algn="r">
                        <a:lnSpc>
                          <a:spcPts val="1500"/>
                        </a:lnSpc>
                        <a:tabLst>
                          <a:tab pos="1107440" algn="l"/>
                        </a:tabLst>
                      </a:pP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人日</a:t>
                      </a:r>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元</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補充保費（雇主負擔）：</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2.11% x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人日</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p>
                      <a:pPr indent="127000"/>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人時</a:t>
                      </a:r>
                      <a:r>
                        <a:rPr lang="en-US" sz="1000" kern="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元</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補充保費（雇主負擔）：</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x 2.11% x  </a:t>
                      </a:r>
                      <a:r>
                        <a:rPr lang="zh-TW" sz="1000" kern="0">
                          <a:effectLst/>
                          <a:latin typeface="Times New Roman" panose="02020603050405020304" pitchFamily="18" charset="0"/>
                          <a:ea typeface="標楷體" panose="03000509000000000000" pitchFamily="65" charset="-120"/>
                          <a:cs typeface="Times New Roman" panose="02020603050405020304" pitchFamily="18" charset="0"/>
                        </a:rPr>
                        <a:t>人時</a:t>
                      </a: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元</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374500"/>
                  </a:ext>
                </a:extLst>
              </a:tr>
              <a:tr h="1031881">
                <a:tc>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膳費</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依本部及所屬機關</a:t>
                      </a: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構</a:t>
                      </a: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辦理各類會議講習訓練與研討</a:t>
                      </a: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習</a:t>
                      </a: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會管理要點核實報支</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每人每日膳費</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300</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元，午、晚餐單價需於</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100</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元範圍內供應，辦理期程第</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天</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包括</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日活動</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不提供早餐，其</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日膳費以</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240</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元為基準編列。</a:t>
                      </a:r>
                    </a:p>
                    <a:p>
                      <a:pPr>
                        <a:tabLst>
                          <a:tab pos="116205" algn="l"/>
                        </a:tabLst>
                      </a:pP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r>
                        <a:rPr lang="en-US" sz="1000" kern="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dirty="0">
                          <a:effectLst/>
                          <a:latin typeface="Times New Roman" panose="02020603050405020304" pitchFamily="18" charset="0"/>
                          <a:ea typeface="標楷體" panose="03000509000000000000" pitchFamily="65" charset="-120"/>
                          <a:cs typeface="Times New Roman" panose="02020603050405020304" pitchFamily="18" charset="0"/>
                        </a:rPr>
                        <a:t>元</a:t>
                      </a:r>
                      <a:r>
                        <a:rPr lang="en-US" sz="1000" kern="0" dirty="0">
                          <a:effectLst/>
                          <a:latin typeface="Times New Roman" panose="02020603050405020304" pitchFamily="18" charset="0"/>
                          <a:ea typeface="標楷體" panose="03000509000000000000" pitchFamily="65" charset="-120"/>
                          <a:cs typeface="Times New Roman" panose="02020603050405020304" pitchFamily="18" charset="0"/>
                        </a:rPr>
                        <a:t>x  </a:t>
                      </a:r>
                      <a:r>
                        <a:rPr lang="zh-TW" sz="1000" kern="0" dirty="0">
                          <a:effectLst/>
                          <a:latin typeface="Times New Roman" panose="02020603050405020304" pitchFamily="18" charset="0"/>
                          <a:ea typeface="標楷體" panose="03000509000000000000" pitchFamily="65" charset="-120"/>
                          <a:cs typeface="Times New Roman" panose="02020603050405020304" pitchFamily="18" charset="0"/>
                        </a:rPr>
                        <a:t>人次＝</a:t>
                      </a:r>
                      <a:r>
                        <a:rPr lang="en-US" sz="1000" kern="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sz="1000" kern="0" dirty="0">
                          <a:effectLst/>
                          <a:latin typeface="Times New Roman" panose="02020603050405020304" pitchFamily="18" charset="0"/>
                          <a:ea typeface="標楷體" panose="03000509000000000000" pitchFamily="65" charset="-120"/>
                          <a:cs typeface="Times New Roman" panose="02020603050405020304" pitchFamily="18" charset="0"/>
                        </a:rPr>
                        <a:t>元</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506445"/>
                  </a:ext>
                </a:extLst>
              </a:tr>
            </a:tbl>
          </a:graphicData>
        </a:graphic>
      </p:graphicFrame>
      <p:sp>
        <p:nvSpPr>
          <p:cNvPr id="6" name="Rectangle 1">
            <a:extLst>
              <a:ext uri="{FF2B5EF4-FFF2-40B4-BE49-F238E27FC236}">
                <a16:creationId xmlns:a16="http://schemas.microsoft.com/office/drawing/2014/main" id="{3F8F3FE7-2F14-AF5D-D30F-1505F90CB8E4}"/>
              </a:ext>
            </a:extLst>
          </p:cNvPr>
          <p:cNvSpPr>
            <a:spLocks noChangeArrowheads="1"/>
          </p:cNvSpPr>
          <p:nvPr/>
        </p:nvSpPr>
        <p:spPr bwMode="auto">
          <a:xfrm>
            <a:off x="491556" y="123123"/>
            <a:ext cx="1851789"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5888" algn="l"/>
              </a:tabLst>
              <a:defRPr>
                <a:solidFill>
                  <a:schemeClr val="tx1"/>
                </a:solidFill>
                <a:latin typeface="Arial" panose="020B0604020202020204" pitchFamily="34" charset="0"/>
              </a:defRPr>
            </a:lvl1pPr>
            <a:lvl2pPr eaLnBrk="0" fontAlgn="base" hangingPunct="0">
              <a:spcBef>
                <a:spcPct val="0"/>
              </a:spcBef>
              <a:spcAft>
                <a:spcPct val="0"/>
              </a:spcAft>
              <a:tabLst>
                <a:tab pos="115888" algn="l"/>
              </a:tabLst>
              <a:defRPr>
                <a:solidFill>
                  <a:schemeClr val="tx1"/>
                </a:solidFill>
                <a:latin typeface="Arial" panose="020B0604020202020204" pitchFamily="34" charset="0"/>
              </a:defRPr>
            </a:lvl2pPr>
            <a:lvl3pPr eaLnBrk="0" fontAlgn="base" hangingPunct="0">
              <a:spcBef>
                <a:spcPct val="0"/>
              </a:spcBef>
              <a:spcAft>
                <a:spcPct val="0"/>
              </a:spcAft>
              <a:tabLst>
                <a:tab pos="115888" algn="l"/>
              </a:tabLst>
              <a:defRPr>
                <a:solidFill>
                  <a:schemeClr val="tx1"/>
                </a:solidFill>
                <a:latin typeface="Arial" panose="020B0604020202020204" pitchFamily="34" charset="0"/>
              </a:defRPr>
            </a:lvl3pPr>
            <a:lvl4pPr eaLnBrk="0" fontAlgn="base" hangingPunct="0">
              <a:spcBef>
                <a:spcPct val="0"/>
              </a:spcBef>
              <a:spcAft>
                <a:spcPct val="0"/>
              </a:spcAft>
              <a:tabLst>
                <a:tab pos="115888" algn="l"/>
              </a:tabLst>
              <a:defRPr>
                <a:solidFill>
                  <a:schemeClr val="tx1"/>
                </a:solidFill>
                <a:latin typeface="Arial" panose="020B0604020202020204" pitchFamily="34" charset="0"/>
              </a:defRPr>
            </a:lvl4pPr>
            <a:lvl5pPr eaLnBrk="0" fontAlgn="base" hangingPunct="0">
              <a:spcBef>
                <a:spcPct val="0"/>
              </a:spcBef>
              <a:spcAft>
                <a:spcPct val="0"/>
              </a:spcAft>
              <a:tabLst>
                <a:tab pos="115888" algn="l"/>
              </a:tabLst>
              <a:defRPr>
                <a:solidFill>
                  <a:schemeClr val="tx1"/>
                </a:solidFill>
                <a:latin typeface="Arial" panose="020B0604020202020204" pitchFamily="34" charset="0"/>
              </a:defRPr>
            </a:lvl5pPr>
            <a:lvl6pPr eaLnBrk="0" fontAlgn="base" hangingPunct="0">
              <a:spcBef>
                <a:spcPct val="0"/>
              </a:spcBef>
              <a:spcAft>
                <a:spcPct val="0"/>
              </a:spcAft>
              <a:tabLst>
                <a:tab pos="115888" algn="l"/>
              </a:tabLst>
              <a:defRPr>
                <a:solidFill>
                  <a:schemeClr val="tx1"/>
                </a:solidFill>
                <a:latin typeface="Arial" panose="020B0604020202020204" pitchFamily="34" charset="0"/>
              </a:defRPr>
            </a:lvl6pPr>
            <a:lvl7pPr eaLnBrk="0" fontAlgn="base" hangingPunct="0">
              <a:spcBef>
                <a:spcPct val="0"/>
              </a:spcBef>
              <a:spcAft>
                <a:spcPct val="0"/>
              </a:spcAft>
              <a:tabLst>
                <a:tab pos="115888" algn="l"/>
              </a:tabLst>
              <a:defRPr>
                <a:solidFill>
                  <a:schemeClr val="tx1"/>
                </a:solidFill>
                <a:latin typeface="Arial" panose="020B0604020202020204" pitchFamily="34" charset="0"/>
              </a:defRPr>
            </a:lvl7pPr>
            <a:lvl8pPr eaLnBrk="0" fontAlgn="base" hangingPunct="0">
              <a:spcBef>
                <a:spcPct val="0"/>
              </a:spcBef>
              <a:spcAft>
                <a:spcPct val="0"/>
              </a:spcAft>
              <a:tabLst>
                <a:tab pos="115888" algn="l"/>
              </a:tabLst>
              <a:defRPr>
                <a:solidFill>
                  <a:schemeClr val="tx1"/>
                </a:solidFill>
                <a:latin typeface="Arial" panose="020B0604020202020204" pitchFamily="34" charset="0"/>
              </a:defRPr>
            </a:lvl8pPr>
            <a:lvl9pPr eaLnBrk="0" fontAlgn="base" hangingPunct="0">
              <a:spcBef>
                <a:spcPct val="0"/>
              </a:spcBef>
              <a:spcAft>
                <a:spcPct val="0"/>
              </a:spcAft>
              <a:tabLst>
                <a:tab pos="1158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5888" algn="l"/>
              </a:tabLst>
            </a:pPr>
            <a:r>
              <a:rPr kumimoji="0" lang="zh-TW" altLang="zh-TW" sz="1300" b="1" i="0" u="none" strike="noStrike" cap="none" normalizeH="0" baseline="0" dirty="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附件：經費規劃明細表</a:t>
            </a:r>
            <a:endParaRPr kumimoji="0" lang="zh-TW" altLang="zh-TW" sz="800" b="0" i="0" u="none" strike="noStrike" cap="none" normalizeH="0" baseline="0" dirty="0">
              <a:ln>
                <a:noFill/>
              </a:ln>
              <a:solidFill>
                <a:schemeClr val="tx1"/>
              </a:solidFill>
              <a:effectLst/>
            </a:endParaRPr>
          </a:p>
        </p:txBody>
      </p:sp>
      <p:graphicFrame>
        <p:nvGraphicFramePr>
          <p:cNvPr id="7" name="表格 6">
            <a:extLst>
              <a:ext uri="{FF2B5EF4-FFF2-40B4-BE49-F238E27FC236}">
                <a16:creationId xmlns:a16="http://schemas.microsoft.com/office/drawing/2014/main" id="{18B450F4-1A06-130D-51B2-79ADA1804098}"/>
              </a:ext>
            </a:extLst>
          </p:cNvPr>
          <p:cNvGraphicFramePr>
            <a:graphicFrameLocks noGrp="1"/>
          </p:cNvGraphicFramePr>
          <p:nvPr>
            <p:extLst>
              <p:ext uri="{D42A27DB-BD31-4B8C-83A1-F6EECF244321}">
                <p14:modId xmlns:p14="http://schemas.microsoft.com/office/powerpoint/2010/main" val="2828352409"/>
              </p:ext>
            </p:extLst>
          </p:nvPr>
        </p:nvGraphicFramePr>
        <p:xfrm>
          <a:off x="6096000" y="773671"/>
          <a:ext cx="5084186" cy="5571991"/>
        </p:xfrm>
        <a:graphic>
          <a:graphicData uri="http://schemas.openxmlformats.org/drawingml/2006/table">
            <a:tbl>
              <a:tblPr/>
              <a:tblGrid>
                <a:gridCol w="226257">
                  <a:extLst>
                    <a:ext uri="{9D8B030D-6E8A-4147-A177-3AD203B41FA5}">
                      <a16:colId xmlns:a16="http://schemas.microsoft.com/office/drawing/2014/main" val="2733897514"/>
                    </a:ext>
                  </a:extLst>
                </a:gridCol>
                <a:gridCol w="378809">
                  <a:extLst>
                    <a:ext uri="{9D8B030D-6E8A-4147-A177-3AD203B41FA5}">
                      <a16:colId xmlns:a16="http://schemas.microsoft.com/office/drawing/2014/main" val="2127652441"/>
                    </a:ext>
                  </a:extLst>
                </a:gridCol>
                <a:gridCol w="256527">
                  <a:extLst>
                    <a:ext uri="{9D8B030D-6E8A-4147-A177-3AD203B41FA5}">
                      <a16:colId xmlns:a16="http://schemas.microsoft.com/office/drawing/2014/main" val="1245835516"/>
                    </a:ext>
                  </a:extLst>
                </a:gridCol>
                <a:gridCol w="422232">
                  <a:extLst>
                    <a:ext uri="{9D8B030D-6E8A-4147-A177-3AD203B41FA5}">
                      <a16:colId xmlns:a16="http://schemas.microsoft.com/office/drawing/2014/main" val="576457164"/>
                    </a:ext>
                  </a:extLst>
                </a:gridCol>
                <a:gridCol w="90297">
                  <a:extLst>
                    <a:ext uri="{9D8B030D-6E8A-4147-A177-3AD203B41FA5}">
                      <a16:colId xmlns:a16="http://schemas.microsoft.com/office/drawing/2014/main" val="992608414"/>
                    </a:ext>
                  </a:extLst>
                </a:gridCol>
                <a:gridCol w="979896">
                  <a:extLst>
                    <a:ext uri="{9D8B030D-6E8A-4147-A177-3AD203B41FA5}">
                      <a16:colId xmlns:a16="http://schemas.microsoft.com/office/drawing/2014/main" val="1833604582"/>
                    </a:ext>
                  </a:extLst>
                </a:gridCol>
                <a:gridCol w="979898">
                  <a:extLst>
                    <a:ext uri="{9D8B030D-6E8A-4147-A177-3AD203B41FA5}">
                      <a16:colId xmlns:a16="http://schemas.microsoft.com/office/drawing/2014/main" val="620373249"/>
                    </a:ext>
                  </a:extLst>
                </a:gridCol>
                <a:gridCol w="508270">
                  <a:extLst>
                    <a:ext uri="{9D8B030D-6E8A-4147-A177-3AD203B41FA5}">
                      <a16:colId xmlns:a16="http://schemas.microsoft.com/office/drawing/2014/main" val="1398951799"/>
                    </a:ext>
                  </a:extLst>
                </a:gridCol>
                <a:gridCol w="621000">
                  <a:extLst>
                    <a:ext uri="{9D8B030D-6E8A-4147-A177-3AD203B41FA5}">
                      <a16:colId xmlns:a16="http://schemas.microsoft.com/office/drawing/2014/main" val="3230425129"/>
                    </a:ext>
                  </a:extLst>
                </a:gridCol>
                <a:gridCol w="621000">
                  <a:extLst>
                    <a:ext uri="{9D8B030D-6E8A-4147-A177-3AD203B41FA5}">
                      <a16:colId xmlns:a16="http://schemas.microsoft.com/office/drawing/2014/main" val="4129721262"/>
                    </a:ext>
                  </a:extLst>
                </a:gridCol>
              </a:tblGrid>
              <a:tr h="364331">
                <a:tc gridSpan="3">
                  <a:txBody>
                    <a:bodyPr/>
                    <a:lstStyle/>
                    <a:p>
                      <a:pPr marL="152400"/>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雲端設備租用</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165451154"/>
                  </a:ext>
                </a:extLst>
              </a:tr>
              <a:tr h="546496">
                <a:tc gridSpan="3">
                  <a:txBody>
                    <a:bodyPr/>
                    <a:lstStyle/>
                    <a:p>
                      <a:pPr marL="152400"/>
                      <a:r>
                        <a:rPr lang="zh-TW" sz="1000" kern="100">
                          <a:effectLst/>
                          <a:latin typeface="Times New Roman" panose="02020603050405020304" pitchFamily="18" charset="0"/>
                          <a:ea typeface="標楷體" panose="03000509000000000000" pitchFamily="65" charset="-120"/>
                          <a:cs typeface="Times New Roman" panose="02020603050405020304" pitchFamily="18" charset="0"/>
                        </a:rPr>
                        <a:t>雜支</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單價未達</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萬元或使用年限未達</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年，前項費用未列之辦公事務費用屬之。如文具用品、紙張、資訊耗材、資料夾、郵資等屬之。</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56763512"/>
                  </a:ext>
                </a:extLst>
              </a:tr>
              <a:tr h="662323">
                <a:tc gridSpan="3">
                  <a:txBody>
                    <a:bodyPr/>
                    <a:lstStyle/>
                    <a:p>
                      <a:pPr>
                        <a:lnSpc>
                          <a:spcPts val="1500"/>
                        </a:lnSpc>
                      </a:pPr>
                      <a:r>
                        <a:rPr lang="zh-TW" sz="1000"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（以上請依實際編列需求增刪）</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52400"/>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467868167"/>
                  </a:ext>
                </a:extLst>
              </a:tr>
              <a:tr h="182165">
                <a:tc gridSpan="3">
                  <a:txBody>
                    <a:bodyPr/>
                    <a:lstStyle/>
                    <a:p>
                      <a:pPr marL="152400"/>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r"/>
                      <a:r>
                        <a:rPr lang="en-US" sz="1000"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52400"/>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06562334"/>
                  </a:ext>
                </a:extLst>
              </a:tr>
              <a:tr h="182165">
                <a:tc gridSpan="10">
                  <a:txBody>
                    <a:bodyPr/>
                    <a:lstStyle/>
                    <a:p>
                      <a:pPr marL="152400" algn="ct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設備項目明細</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723979531"/>
                  </a:ext>
                </a:extLst>
              </a:tr>
              <a:tr h="364331">
                <a:tc rowSpan="3" gridSpan="2">
                  <a:txBody>
                    <a:bodyPr/>
                    <a:lstStyle/>
                    <a:p>
                      <a:pPr marL="152400" marR="71755" algn="ctr">
                        <a:spcAft>
                          <a:spcPts val="0"/>
                        </a:spcAft>
                      </a:pP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設備費及投資</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3" hMerge="1">
                  <a:txBody>
                    <a:bodyPr/>
                    <a:lstStyle/>
                    <a:p>
                      <a:pPr marL="152400" marR="71755" algn="ctr">
                        <a:spcAft>
                          <a:spcPts val="0"/>
                        </a:spcAft>
                      </a:pP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設備項目名稱</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algn="ct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使用</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年限</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使用課程</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單價</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數量</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lang="zh-TW" sz="1000" b="1" kern="100">
                          <a:effectLst/>
                          <a:latin typeface="Times New Roman" panose="02020603050405020304" pitchFamily="18" charset="0"/>
                          <a:ea typeface="標楷體" panose="03000509000000000000" pitchFamily="65" charset="-120"/>
                          <a:cs typeface="Times New Roman" panose="02020603050405020304" pitchFamily="18" charset="0"/>
                        </a:rPr>
                        <a:t>總價</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463477"/>
                  </a:ext>
                </a:extLst>
              </a:tr>
              <a:tr h="182165">
                <a:tc gridSpan="2" vMerge="1">
                  <a:txBody>
                    <a:bodyPr/>
                    <a:lstStyle/>
                    <a:p>
                      <a:endParaRPr lang="zh-TW" altLang="en-US"/>
                    </a:p>
                  </a:txBody>
                  <a:tcPr/>
                </a:tc>
                <a:tc hMerge="1" vMerge="1">
                  <a:txBody>
                    <a:bodyPr/>
                    <a:lstStyle/>
                    <a:p>
                      <a:endParaRPr lang="zh-TW" altLang="en-US"/>
                    </a:p>
                  </a:txBody>
                  <a:tcPr/>
                </a:tc>
                <a:tc gridSpan="3">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867873"/>
                  </a:ext>
                </a:extLst>
              </a:tr>
              <a:tr h="182165">
                <a:tc gridSpan="2" vMerge="1">
                  <a:txBody>
                    <a:bodyPr/>
                    <a:lstStyle/>
                    <a:p>
                      <a:endParaRPr lang="zh-TW" altLang="en-US"/>
                    </a:p>
                  </a:txBody>
                  <a:tcPr/>
                </a:tc>
                <a:tc hMerge="1" vMerge="1">
                  <a:txBody>
                    <a:bodyPr/>
                    <a:lstStyle/>
                    <a:p>
                      <a:endParaRPr lang="zh-TW" altLang="en-US"/>
                    </a:p>
                  </a:txBody>
                  <a:tcPr/>
                </a:tc>
                <a:tc gridSpan="3">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algn="ctr"/>
                      <a:r>
                        <a:rPr lang="en-US" sz="1000" b="1"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693934"/>
                  </a:ext>
                </a:extLst>
              </a:tr>
              <a:tr h="270743">
                <a:tc gridSpan="3">
                  <a:txBody>
                    <a:bodyPr/>
                    <a:lstStyle/>
                    <a:p>
                      <a:r>
                        <a:rPr lang="zh-TW" altLang="en-US" sz="1400" b="1" dirty="0">
                          <a:latin typeface="標楷體" panose="03000509000000000000" pitchFamily="65" charset="-120"/>
                          <a:ea typeface="標楷體" panose="03000509000000000000" pitchFamily="65" charset="-120"/>
                        </a:rPr>
                        <a:t>目項費經</a:t>
                      </a:r>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pPr marL="127000" indent="-127000" algn="just"/>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zh-TW" altLang="en-US" sz="1400" b="1" dirty="0">
                          <a:latin typeface="標楷體" panose="03000509000000000000" pitchFamily="65" charset="-120"/>
                          <a:ea typeface="標楷體" panose="03000509000000000000" pitchFamily="65" charset="-120"/>
                        </a:rPr>
                        <a:t>額金</a:t>
                      </a:r>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gridSpan="5">
                  <a:txBody>
                    <a:bodyPr/>
                    <a:lstStyle/>
                    <a:p>
                      <a:r>
                        <a:rPr lang="zh-TW" altLang="en-US" sz="1600" b="1" dirty="0">
                          <a:latin typeface="標楷體" panose="03000509000000000000" pitchFamily="65" charset="-120"/>
                          <a:ea typeface="標楷體" panose="03000509000000000000" pitchFamily="65" charset="-120"/>
                        </a:rPr>
                        <a:t>式方算計</a:t>
                      </a:r>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438720995"/>
                  </a:ext>
                </a:extLst>
              </a:tr>
              <a:tr h="1196110">
                <a:tc rowSpan="2">
                  <a:txBody>
                    <a:bodyPr/>
                    <a:lstStyle/>
                    <a:p>
                      <a:endParaRPr lang="zh-TW" altLang="en-US" dirty="0"/>
                    </a:p>
                  </a:txBody>
                  <a:tcPr marL="4575" marR="4575"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9">
                  <a:txBody>
                    <a:bodyPr/>
                    <a:lstStyle/>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以不超過計畫總經費之六分之一為原則。</a:t>
                      </a:r>
                    </a:p>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以採購本計畫相關教學設備為主，</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不得使用本部補助款採購一般、事務性及個人教學設備</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如單槍投影機、實驗桌椅、印表機及個人電腦等</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3.</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本項為購置耐用年限</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年以上且金額新臺幣</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萬元以上之設備。</a:t>
                      </a:r>
                      <a:endParaRPr lang="zh-TW" altLang="en-US" dirty="0"/>
                    </a:p>
                  </a:txBody>
                  <a:tcPr marL="4575" marR="4575"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noFill/>
                  </a:tcPr>
                </a:tc>
                <a:tc hMerge="1">
                  <a:txBody>
                    <a:bodyPr/>
                    <a:lstStyle/>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以不超過計畫總經費之六分之一為原則。</a:t>
                      </a:r>
                    </a:p>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以採購本計畫相關教學設備為主，</a:t>
                      </a:r>
                      <a:r>
                        <a:rPr lang="zh-TW" sz="1000" b="1" kern="100" dirty="0">
                          <a:effectLst/>
                          <a:latin typeface="Times New Roman" panose="02020603050405020304" pitchFamily="18" charset="0"/>
                          <a:ea typeface="標楷體" panose="03000509000000000000" pitchFamily="65" charset="-120"/>
                          <a:cs typeface="Times New Roman" panose="02020603050405020304" pitchFamily="18" charset="0"/>
                        </a:rPr>
                        <a:t>不得使用本部補助款採購一般、事務性及個人教學設備</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如單槍投影機、實驗桌椅、印表機及個人電腦等</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a:t>
                      </a:r>
                    </a:p>
                    <a:p>
                      <a:pPr marL="127000" indent="-127000" algn="just"/>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3.</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本項為購置耐用年限</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2</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年以上且金額新臺幣</a:t>
                      </a:r>
                      <a:r>
                        <a:rPr lang="en-US" sz="1000" kern="100" dirty="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rPr>
                        <a:t>萬元以上之設備。</a:t>
                      </a: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89923481"/>
                  </a:ext>
                </a:extLst>
              </a:tr>
              <a:tr h="1074666">
                <a:tc vMerge="1">
                  <a:txBody>
                    <a:bodyPr/>
                    <a:lstStyle/>
                    <a:p>
                      <a:endParaRPr lang="zh-TW" altLang="en-US"/>
                    </a:p>
                  </a:txBody>
                  <a:tcPr>
                    <a:lnT w="12700" cap="flat" cmpd="sng" algn="ctr">
                      <a:solidFill>
                        <a:srgbClr val="000000"/>
                      </a:solidFill>
                      <a:prstDash val="solid"/>
                      <a:round/>
                      <a:headEnd type="none" w="med" len="med"/>
                      <a:tailEnd type="none" w="med" len="med"/>
                    </a:lnT>
                  </a:tcPr>
                </a:tc>
                <a:tc gridSpan="2">
                  <a:txBody>
                    <a:bodyPr/>
                    <a:lstStyle/>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設備費</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小計</a:t>
                      </a:r>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(C)</a:t>
                      </a:r>
                      <a:endParaRPr lang="zh-TW" altLang="en-US" dirty="0"/>
                    </a:p>
                  </a:txBody>
                  <a:tcPr marL="4575" marR="4575" marT="0" marB="0" anchor="ct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9D9D9"/>
                    </a:solidFill>
                  </a:tcPr>
                </a:tc>
                <a:tc hMerge="1">
                  <a:txBody>
                    <a:bodyPr/>
                    <a:lstStyle/>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設備費</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小計</a:t>
                      </a:r>
                      <a:r>
                        <a:rPr lang="en-US" sz="1000" b="1" kern="10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(C)</a:t>
                      </a:r>
                      <a:endParaRPr lang="zh-TW" sz="10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9D9D9"/>
                    </a:solidFill>
                  </a:tcPr>
                </a:tc>
                <a:tc gridSpan="7">
                  <a:txBody>
                    <a:bodyPr/>
                    <a:lstStyle/>
                    <a:p>
                      <a:pPr marL="152400"/>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58983731"/>
                  </a:ext>
                </a:extLst>
              </a:tr>
              <a:tr h="364331">
                <a:tc gridSpan="3">
                  <a:txBody>
                    <a:bodyPr/>
                    <a:lstStyle/>
                    <a:p>
                      <a:pPr marL="152400" algn="ctr"/>
                      <a:r>
                        <a:rPr lang="zh-TW"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總計</a:t>
                      </a:r>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(A+B+C)</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gridSpan="7">
                  <a:txBody>
                    <a:bodyPr/>
                    <a:lstStyle/>
                    <a:p>
                      <a:pPr marL="152400"/>
                      <a:r>
                        <a:rPr lang="en-US" sz="1000" b="1"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4575" marR="4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tc hMerge="1">
                  <a:txBody>
                    <a:bodyPr/>
                    <a:lstStyle/>
                    <a:p>
                      <a:endParaRPr lang="zh-TW"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23221639"/>
                  </a:ext>
                </a:extLst>
              </a:tr>
            </a:tbl>
          </a:graphicData>
        </a:graphic>
      </p:graphicFrame>
    </p:spTree>
    <p:extLst>
      <p:ext uri="{BB962C8B-B14F-4D97-AF65-F5344CB8AC3E}">
        <p14:creationId xmlns:p14="http://schemas.microsoft.com/office/powerpoint/2010/main" val="146730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4</a:t>
            </a:fld>
            <a:endParaRPr lang="en-US"/>
          </a:p>
        </p:txBody>
      </p:sp>
      <p:sp>
        <p:nvSpPr>
          <p:cNvPr id="7" name="標題 1">
            <a:extLst>
              <a:ext uri="{FF2B5EF4-FFF2-40B4-BE49-F238E27FC236}">
                <a16:creationId xmlns:a16="http://schemas.microsoft.com/office/drawing/2014/main" id="{6242DD22-1F6C-9449-E6AA-C297C2681676}"/>
              </a:ext>
            </a:extLst>
          </p:cNvPr>
          <p:cNvSpPr txBox="1">
            <a:spLocks/>
          </p:cNvSpPr>
          <p:nvPr/>
        </p:nvSpPr>
        <p:spPr>
          <a:xfrm>
            <a:off x="5831931" y="1134045"/>
            <a:ext cx="5797740" cy="229495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zh-TW" altLang="en-US" sz="3200" dirty="0">
                <a:latin typeface="標楷體" panose="03000509000000000000" pitchFamily="65" charset="-120"/>
                <a:ea typeface="標楷體" panose="03000509000000000000" pitchFamily="65" charset="-120"/>
              </a:rPr>
              <a:t>教育部教育大數據分析計畫</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教育大數據微學程徵件說明會</a:t>
            </a:r>
            <a:endParaRPr lang="en-US" altLang="zh-TW" sz="3200" dirty="0">
              <a:latin typeface="標楷體" panose="03000509000000000000" pitchFamily="65" charset="-120"/>
              <a:ea typeface="標楷體" panose="03000509000000000000" pitchFamily="65" charset="-120"/>
            </a:endParaRPr>
          </a:p>
          <a:p>
            <a:pPr algn="ctr"/>
            <a:endParaRPr lang="en-US" altLang="zh-TW" sz="3200"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教育大數據分析計畫介紹</a:t>
            </a:r>
          </a:p>
        </p:txBody>
      </p:sp>
      <p:sp>
        <p:nvSpPr>
          <p:cNvPr id="11" name="副標題 2">
            <a:extLst>
              <a:ext uri="{FF2B5EF4-FFF2-40B4-BE49-F238E27FC236}">
                <a16:creationId xmlns:a16="http://schemas.microsoft.com/office/drawing/2014/main" id="{37144310-A209-AC08-C9BC-12039FDB834A}"/>
              </a:ext>
            </a:extLst>
          </p:cNvPr>
          <p:cNvSpPr>
            <a:spLocks noGrp="1"/>
          </p:cNvSpPr>
          <p:nvPr>
            <p:ph type="subTitle" idx="1"/>
          </p:nvPr>
        </p:nvSpPr>
        <p:spPr>
          <a:xfrm>
            <a:off x="6360071" y="3831528"/>
            <a:ext cx="5106951" cy="2294952"/>
          </a:xfrm>
        </p:spPr>
        <p:txBody>
          <a:bodyPr anchor="t">
            <a:normAutofit lnSpcReduction="10000"/>
          </a:bodyPr>
          <a:lstStyle/>
          <a:p>
            <a:r>
              <a:rPr lang="zh-TW" altLang="en-US" dirty="0">
                <a:latin typeface="標楷體" panose="03000509000000000000" pitchFamily="65" charset="-120"/>
                <a:ea typeface="標楷體" panose="03000509000000000000" pitchFamily="65" charset="-120"/>
              </a:rPr>
              <a:t>報告人</a:t>
            </a:r>
            <a:r>
              <a:rPr lang="en-US" altLang="zh-TW" dirty="0">
                <a:latin typeface="標楷體" panose="03000509000000000000" pitchFamily="65" charset="-120"/>
                <a:ea typeface="標楷體" panose="03000509000000000000" pitchFamily="65" charset="-120"/>
              </a:rPr>
              <a:t>:</a:t>
            </a:r>
          </a:p>
          <a:p>
            <a:pPr algn="ctr"/>
            <a:r>
              <a:rPr lang="zh-TW" altLang="en-US" dirty="0">
                <a:latin typeface="標楷體" panose="03000509000000000000" pitchFamily="65" charset="-120"/>
                <a:ea typeface="標楷體" panose="03000509000000000000" pitchFamily="65" charset="-120"/>
              </a:rPr>
              <a:t>計畫主持人 </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國立臺中教育大學 </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教育資訊與測驗統計研究所 </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李政軒 所長</a:t>
            </a:r>
          </a:p>
        </p:txBody>
      </p:sp>
    </p:spTree>
    <p:extLst>
      <p:ext uri="{BB962C8B-B14F-4D97-AF65-F5344CB8AC3E}">
        <p14:creationId xmlns:p14="http://schemas.microsoft.com/office/powerpoint/2010/main" val="46686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700"/>
                                        <p:tgtEl>
                                          <p:spTgt spid="11">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11">
                                            <p:txEl>
                                              <p:pRg st="1" end="1"/>
                                            </p:txEl>
                                          </p:spTgt>
                                        </p:tgtEl>
                                        <p:attrNameLst>
                                          <p:attrName>style.visibility</p:attrName>
                                        </p:attrNameLst>
                                      </p:cBhvr>
                                      <p:to>
                                        <p:strVal val="visible"/>
                                      </p:to>
                                    </p:set>
                                    <p:animEffect transition="in" filter="fade">
                                      <p:cBhvr>
                                        <p:cTn id="13" dur="700"/>
                                        <p:tgtEl>
                                          <p:spTgt spid="11">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fade">
                                      <p:cBhvr>
                                        <p:cTn id="16" dur="700"/>
                                        <p:tgtEl>
                                          <p:spTgt spid="11">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fade">
                                      <p:cBhvr>
                                        <p:cTn id="19" dur="700"/>
                                        <p:tgtEl>
                                          <p:spTgt spid="11">
                                            <p:txEl>
                                              <p:pRg st="3" end="3"/>
                                            </p:txEl>
                                          </p:spTgt>
                                        </p:tgtEl>
                                      </p:cBhvr>
                                    </p:animEffect>
                                  </p:childTnLst>
                                </p:cTn>
                              </p:par>
                              <p:par>
                                <p:cTn id="20" presetID="10" presetClass="entr" presetSubtype="0" fill="hold" grpId="0" nodeType="withEffect">
                                  <p:stCondLst>
                                    <p:cond delay="1500"/>
                                  </p:stCondLst>
                                  <p:iterate>
                                    <p:tmPct val="10000"/>
                                  </p:iterate>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fade">
                                      <p:cBhvr>
                                        <p:cTn id="22" dur="7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65AF1A-76FB-EBBB-ED2F-05DC4312863B}"/>
              </a:ext>
            </a:extLst>
          </p:cNvPr>
          <p:cNvSpPr>
            <a:spLocks noGrp="1"/>
          </p:cNvSpPr>
          <p:nvPr>
            <p:ph type="ctrTitle"/>
          </p:nvPr>
        </p:nvSpPr>
        <p:spPr>
          <a:xfrm>
            <a:off x="6014678" y="2954214"/>
            <a:ext cx="5614993" cy="842123"/>
          </a:xfrm>
        </p:spPr>
        <p:txBody>
          <a:bodyPr anchor="b">
            <a:normAutofit/>
          </a:bodyPr>
          <a:lstStyle/>
          <a:p>
            <a:pPr algn="ctr"/>
            <a:r>
              <a:rPr lang="zh-TW" altLang="en-US" sz="4000" dirty="0">
                <a:latin typeface="標楷體" panose="03000509000000000000" pitchFamily="65" charset="-120"/>
                <a:ea typeface="標楷體" panose="03000509000000000000" pitchFamily="65" charset="-120"/>
              </a:rPr>
              <a:t>綜合</a:t>
            </a:r>
            <a:r>
              <a:rPr lang="en-US" altLang="zh-TW" sz="4000" dirty="0">
                <a:latin typeface="標楷體" panose="03000509000000000000" pitchFamily="65" charset="-120"/>
                <a:ea typeface="標楷體" panose="03000509000000000000" pitchFamily="65" charset="-120"/>
              </a:rPr>
              <a:t>Q&amp;A</a:t>
            </a:r>
            <a:endParaRPr lang="zh-TW" altLang="en-US" sz="4000" dirty="0">
              <a:latin typeface="標楷體" panose="03000509000000000000" pitchFamily="65" charset="-120"/>
              <a:ea typeface="標楷體" panose="03000509000000000000" pitchFamily="65" charset="-120"/>
            </a:endParaRPr>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40</a:t>
            </a:fld>
            <a:endParaRPr lang="en-US"/>
          </a:p>
        </p:txBody>
      </p:sp>
    </p:spTree>
    <p:extLst>
      <p:ext uri="{BB962C8B-B14F-4D97-AF65-F5344CB8AC3E}">
        <p14:creationId xmlns:p14="http://schemas.microsoft.com/office/powerpoint/2010/main" val="27114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65AF1A-76FB-EBBB-ED2F-05DC4312863B}"/>
              </a:ext>
            </a:extLst>
          </p:cNvPr>
          <p:cNvSpPr>
            <a:spLocks noGrp="1"/>
          </p:cNvSpPr>
          <p:nvPr>
            <p:ph type="ctrTitle"/>
          </p:nvPr>
        </p:nvSpPr>
        <p:spPr>
          <a:xfrm>
            <a:off x="6014678" y="1441423"/>
            <a:ext cx="5614993" cy="3093468"/>
          </a:xfrm>
        </p:spPr>
        <p:txBody>
          <a:bodyPr anchor="b">
            <a:normAutofit/>
          </a:bodyPr>
          <a:lstStyle/>
          <a:p>
            <a:pPr algn="ctr"/>
            <a:r>
              <a:rPr lang="zh-TW" altLang="en-US" sz="4000" dirty="0">
                <a:latin typeface="標楷體" panose="03000509000000000000" pitchFamily="65" charset="-120"/>
                <a:ea typeface="標楷體" panose="03000509000000000000" pitchFamily="65" charset="-120"/>
              </a:rPr>
              <a:t>會議結束</a:t>
            </a:r>
            <a:br>
              <a:rPr lang="en-US" altLang="zh-TW" sz="4000" dirty="0">
                <a:latin typeface="標楷體" panose="03000509000000000000" pitchFamily="65" charset="-120"/>
                <a:ea typeface="標楷體" panose="03000509000000000000" pitchFamily="65" charset="-120"/>
              </a:rPr>
            </a:br>
            <a:br>
              <a:rPr lang="en-US" altLang="zh-TW" sz="4000" dirty="0">
                <a:latin typeface="標楷體" panose="03000509000000000000" pitchFamily="65" charset="-120"/>
                <a:ea typeface="標楷體" panose="03000509000000000000" pitchFamily="65" charset="-120"/>
              </a:rPr>
            </a:br>
            <a:r>
              <a:rPr lang="zh-TW" altLang="en-US" sz="4000" dirty="0">
                <a:latin typeface="標楷體" panose="03000509000000000000" pitchFamily="65" charset="-120"/>
                <a:ea typeface="標楷體" panose="03000509000000000000" pitchFamily="65" charset="-120"/>
              </a:rPr>
              <a:t>謝謝您的蒞臨</a:t>
            </a:r>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41</a:t>
            </a:fld>
            <a:endParaRPr lang="en-US"/>
          </a:p>
        </p:txBody>
      </p:sp>
    </p:spTree>
    <p:extLst>
      <p:ext uri="{BB962C8B-B14F-4D97-AF65-F5344CB8AC3E}">
        <p14:creationId xmlns:p14="http://schemas.microsoft.com/office/powerpoint/2010/main" val="53254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172861A-6AC5-2165-3BF6-C4ACDFF1BBA3}"/>
              </a:ext>
            </a:extLst>
          </p:cNvPr>
          <p:cNvSpPr>
            <a:spLocks noGrp="1"/>
          </p:cNvSpPr>
          <p:nvPr>
            <p:ph type="subTitle" idx="1"/>
          </p:nvPr>
        </p:nvSpPr>
        <p:spPr>
          <a:xfrm>
            <a:off x="6096000" y="3974688"/>
            <a:ext cx="5614993" cy="2071339"/>
          </a:xfrm>
        </p:spPr>
        <p:txBody>
          <a:bodyPr anchor="t">
            <a:normAutofit fontScale="92500" lnSpcReduction="20000"/>
          </a:bodyPr>
          <a:lstStyle/>
          <a:p>
            <a:r>
              <a:rPr lang="zh-TW" altLang="en-US" dirty="0">
                <a:latin typeface="標楷體" panose="03000509000000000000" pitchFamily="65" charset="-120"/>
                <a:ea typeface="標楷體" panose="03000509000000000000" pitchFamily="65" charset="-120"/>
              </a:rPr>
              <a:t>報告人</a:t>
            </a:r>
            <a:r>
              <a:rPr lang="en-US" altLang="zh-TW" dirty="0">
                <a:latin typeface="標楷體" panose="03000509000000000000" pitchFamily="65" charset="-120"/>
                <a:ea typeface="標楷體" panose="03000509000000000000" pitchFamily="65" charset="-120"/>
              </a:rPr>
              <a:t>:</a:t>
            </a:r>
          </a:p>
          <a:p>
            <a:pPr algn="ctr"/>
            <a:r>
              <a:rPr lang="zh-TW" altLang="en-US" dirty="0">
                <a:latin typeface="標楷體" panose="03000509000000000000" pitchFamily="65" charset="-120"/>
                <a:ea typeface="標楷體" panose="03000509000000000000" pitchFamily="65" charset="-120"/>
              </a:rPr>
              <a:t>計畫主持人</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國立臺灣師範大學</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科技應用與人力資源發展學系</a:t>
            </a:r>
            <a:endParaRPr lang="en-US" altLang="zh-TW" dirty="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許庭嘉 教授</a:t>
            </a:r>
          </a:p>
        </p:txBody>
      </p:sp>
      <p:pic>
        <p:nvPicPr>
          <p:cNvPr id="4" name="Picture 3">
            <a:extLst>
              <a:ext uri="{FF2B5EF4-FFF2-40B4-BE49-F238E27FC236}">
                <a16:creationId xmlns:a16="http://schemas.microsoft.com/office/drawing/2014/main" id="{86F4C3C6-AA6B-4FFF-E15A-B2CAF3AABC57}"/>
              </a:ext>
            </a:extLst>
          </p:cNvPr>
          <p:cNvPicPr>
            <a:picLocks noChangeAspect="1"/>
          </p:cNvPicPr>
          <p:nvPr/>
        </p:nvPicPr>
        <p:blipFill rotWithShape="1">
          <a:blip r:embed="rId3">
            <a:alphaModFix/>
          </a:blip>
          <a:srcRect l="6130" r="33126"/>
          <a:stretch/>
        </p:blipFill>
        <p:spPr>
          <a:xfrm>
            <a:off x="482600" y="489856"/>
            <a:ext cx="5349331" cy="5878282"/>
          </a:xfrm>
          <a:prstGeom prst="rect">
            <a:avLst/>
          </a:prstGeom>
        </p:spPr>
      </p:pic>
      <p:sp>
        <p:nvSpPr>
          <p:cNvPr id="5" name="投影片編號版面配置區 4">
            <a:extLst>
              <a:ext uri="{FF2B5EF4-FFF2-40B4-BE49-F238E27FC236}">
                <a16:creationId xmlns:a16="http://schemas.microsoft.com/office/drawing/2014/main" id="{060177A9-2106-2117-45AC-CEFFE437CFA3}"/>
              </a:ext>
            </a:extLst>
          </p:cNvPr>
          <p:cNvSpPr>
            <a:spLocks noGrp="1"/>
          </p:cNvSpPr>
          <p:nvPr>
            <p:ph type="sldNum" sz="quarter" idx="12"/>
          </p:nvPr>
        </p:nvSpPr>
        <p:spPr/>
        <p:txBody>
          <a:bodyPr/>
          <a:lstStyle/>
          <a:p>
            <a:fld id="{60553ECD-7F6D-420D-93CA-D8D15EB427AC}" type="slidenum">
              <a:rPr lang="en-US" smtClean="0"/>
              <a:t>5</a:t>
            </a:fld>
            <a:endParaRPr lang="en-US"/>
          </a:p>
        </p:txBody>
      </p:sp>
      <p:sp>
        <p:nvSpPr>
          <p:cNvPr id="8" name="標題 1">
            <a:extLst>
              <a:ext uri="{FF2B5EF4-FFF2-40B4-BE49-F238E27FC236}">
                <a16:creationId xmlns:a16="http://schemas.microsoft.com/office/drawing/2014/main" id="{FF9CF034-D768-050B-DCDD-DF455310A697}"/>
              </a:ext>
            </a:extLst>
          </p:cNvPr>
          <p:cNvSpPr txBox="1">
            <a:spLocks/>
          </p:cNvSpPr>
          <p:nvPr/>
        </p:nvSpPr>
        <p:spPr>
          <a:xfrm>
            <a:off x="5911660" y="1458408"/>
            <a:ext cx="5797740" cy="215347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zh-TW" altLang="en-US" sz="3200" dirty="0">
                <a:latin typeface="標楷體" panose="03000509000000000000" pitchFamily="65" charset="-120"/>
                <a:ea typeface="標楷體" panose="03000509000000000000" pitchFamily="65" charset="-120"/>
              </a:rPr>
              <a:t>教育部教育大數據分析計畫</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教育大數據微學程徵件說明會</a:t>
            </a:r>
            <a:endParaRPr lang="en-US" altLang="zh-TW" sz="3200" dirty="0">
              <a:latin typeface="標楷體" panose="03000509000000000000" pitchFamily="65" charset="-120"/>
              <a:ea typeface="標楷體" panose="03000509000000000000" pitchFamily="65" charset="-120"/>
            </a:endParaRPr>
          </a:p>
          <a:p>
            <a:pPr algn="ctr"/>
            <a:endParaRPr lang="en-US" altLang="zh-TW" sz="3200"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微學程執行說明</a:t>
            </a:r>
          </a:p>
        </p:txBody>
      </p:sp>
    </p:spTree>
    <p:extLst>
      <p:ext uri="{BB962C8B-B14F-4D97-AF65-F5344CB8AC3E}">
        <p14:creationId xmlns:p14="http://schemas.microsoft.com/office/powerpoint/2010/main" val="158495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
                                        <p:tgtEl>
                                          <p:spTgt spid="3">
                                            <p:txEl>
                                              <p:pRg st="1" end="1"/>
                                            </p:txEl>
                                          </p:spTgt>
                                        </p:tgtEl>
                                      </p:cBhvr>
                                    </p:animEffect>
                                  </p:childTnLst>
                                </p:cTn>
                              </p:par>
                              <p:par>
                                <p:cTn id="11" presetID="10" presetClass="entr" presetSubtype="0" fill="hold" grpId="0" nodeType="withEffect">
                                  <p:stCondLst>
                                    <p:cond delay="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par>
                                <p:cTn id="14" presetID="10" presetClass="entr" presetSubtype="0" fill="hold" grpId="0" nodeType="withEffect">
                                  <p:stCondLst>
                                    <p:cond delay="0"/>
                                  </p:stCondLst>
                                  <p:iterate>
                                    <p:tmPct val="10000"/>
                                  </p:iterate>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00"/>
                                        <p:tgtEl>
                                          <p:spTgt spid="3">
                                            <p:txEl>
                                              <p:pRg st="3" end="3"/>
                                            </p:txEl>
                                          </p:spTgt>
                                        </p:tgtEl>
                                      </p:cBhvr>
                                    </p:animEffect>
                                  </p:childTnLst>
                                </p:cTn>
                              </p:par>
                              <p:par>
                                <p:cTn id="17" presetID="10" presetClass="entr" presetSubtype="0" fill="hold" grpId="0" nodeType="withEffect">
                                  <p:stCondLst>
                                    <p:cond delay="0"/>
                                  </p:stCondLst>
                                  <p:iterate>
                                    <p:tmPct val="1000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00"/>
                                        <p:tgtEl>
                                          <p:spTgt spid="3">
                                            <p:txEl>
                                              <p:pRg st="4" end="4"/>
                                            </p:txEl>
                                          </p:spTgt>
                                        </p:tgtEl>
                                      </p:cBhvr>
                                    </p:animEffect>
                                  </p:childTnLst>
                                </p:cTn>
                              </p:par>
                              <p:par>
                                <p:cTn id="20" presetID="10" presetClass="entr" presetSubtype="0" fill="hold" grpId="0" nodeType="withEffect">
                                  <p:stCondLst>
                                    <p:cond delay="1000"/>
                                  </p:stCondLst>
                                  <p:iterate>
                                    <p:tmPct val="10000"/>
                                  </p:iterate>
                                  <p:childTnLst>
                                    <p:set>
                                      <p:cBhvr>
                                        <p:cTn id="21" dur="1" fill="hold">
                                          <p:stCondLst>
                                            <p:cond delay="0"/>
                                          </p:stCondLst>
                                        </p:cTn>
                                        <p:tgtEl>
                                          <p:spTgt spid="8"/>
                                        </p:tgtEl>
                                        <p:attrNameLst>
                                          <p:attrName>style.visibility</p:attrName>
                                        </p:attrNameLst>
                                      </p:cBhvr>
                                      <p:to>
                                        <p:strVal val="visible"/>
                                      </p:to>
                                    </p:set>
                                    <p:animEffect transition="in" filter="fade">
                                      <p:cBhvr>
                                        <p:cTn id="22"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588536-DF16-DC40-9A3C-0F0E618B4D3D}"/>
              </a:ext>
            </a:extLst>
          </p:cNvPr>
          <p:cNvSpPr>
            <a:spLocks noGrp="1"/>
          </p:cNvSpPr>
          <p:nvPr>
            <p:ph type="title"/>
          </p:nvPr>
        </p:nvSpPr>
        <p:spPr>
          <a:xfrm>
            <a:off x="482600" y="734568"/>
            <a:ext cx="3571240" cy="1200912"/>
          </a:xfrm>
        </p:spPr>
        <p:txBody>
          <a:bodyPr/>
          <a:lstStyle/>
          <a:p>
            <a:r>
              <a:rPr lang="zh-TW" altLang="en-US" dirty="0">
                <a:latin typeface="標楷體" panose="03000509000000000000" pitchFamily="65" charset="-120"/>
                <a:ea typeface="標楷體" panose="03000509000000000000" pitchFamily="65" charset="-120"/>
              </a:rPr>
              <a:t>開課說明</a:t>
            </a:r>
          </a:p>
        </p:txBody>
      </p:sp>
      <p:sp>
        <p:nvSpPr>
          <p:cNvPr id="3" name="內容版面配置區 2">
            <a:extLst>
              <a:ext uri="{FF2B5EF4-FFF2-40B4-BE49-F238E27FC236}">
                <a16:creationId xmlns:a16="http://schemas.microsoft.com/office/drawing/2014/main" id="{DE7FEE45-2DFD-E08F-0835-6F492CBBA8E1}"/>
              </a:ext>
            </a:extLst>
          </p:cNvPr>
          <p:cNvSpPr>
            <a:spLocks noGrp="1"/>
          </p:cNvSpPr>
          <p:nvPr>
            <p:ph idx="1"/>
          </p:nvPr>
        </p:nvSpPr>
        <p:spPr>
          <a:xfrm>
            <a:off x="482600" y="2346960"/>
            <a:ext cx="10506991" cy="3532631"/>
          </a:xfrm>
        </p:spPr>
        <p:txBody>
          <a:bodyPr>
            <a:normAutofit/>
          </a:bodyPr>
          <a:lstStyle/>
          <a:p>
            <a:r>
              <a:rPr lang="zh-TW" altLang="en-US" sz="2800" dirty="0">
                <a:latin typeface="標楷體" panose="03000509000000000000" pitchFamily="65" charset="-120"/>
                <a:ea typeface="標楷體" panose="03000509000000000000" pitchFamily="65" charset="-120"/>
              </a:rPr>
              <a:t>    教育大數據微學程的實施策略，是透過大專院校提供基礎課程、進階課程和實務課程，來落實學生累積知識與技能並且符合產業需求，官產學共同提升教育大數據應用的成果。而本微學程不限制修業者必須是大專院校學生、碩士生、博士生或在職生，唯須依照微學程規劃修習之學分始可取得校方教務處頒發的微學程修畢通過證書。</a:t>
            </a:r>
            <a:r>
              <a:rPr lang="zh-TW" altLang="en-US" sz="2800" dirty="0">
                <a:solidFill>
                  <a:srgbClr val="FF0000"/>
                </a:solidFill>
                <a:latin typeface="標楷體" panose="03000509000000000000" pitchFamily="65" charset="-120"/>
                <a:ea typeface="標楷體" panose="03000509000000000000" pitchFamily="65" charset="-120"/>
              </a:rPr>
              <a:t>總學分至少應修</a:t>
            </a:r>
            <a:r>
              <a:rPr lang="en-US" altLang="zh-TW" sz="2800" dirty="0">
                <a:solidFill>
                  <a:srgbClr val="FF0000"/>
                </a:solidFill>
                <a:latin typeface="標楷體" panose="03000509000000000000" pitchFamily="65" charset="-120"/>
                <a:ea typeface="標楷體" panose="03000509000000000000" pitchFamily="65" charset="-120"/>
              </a:rPr>
              <a:t>10</a:t>
            </a:r>
            <a:r>
              <a:rPr lang="zh-TW" altLang="en-US" sz="2800" dirty="0">
                <a:solidFill>
                  <a:srgbClr val="FF0000"/>
                </a:solidFill>
                <a:latin typeface="標楷體" panose="03000509000000000000" pitchFamily="65" charset="-120"/>
                <a:ea typeface="標楷體" panose="03000509000000000000" pitchFamily="65" charset="-120"/>
              </a:rPr>
              <a:t>學分</a:t>
            </a:r>
            <a:r>
              <a:rPr lang="zh-TW" altLang="en-US" sz="2800" dirty="0">
                <a:latin typeface="標楷體" panose="03000509000000000000" pitchFamily="65" charset="-120"/>
                <a:ea typeface="標楷體" panose="03000509000000000000" pitchFamily="65" charset="-120"/>
              </a:rPr>
              <a:t>，</a:t>
            </a:r>
            <a:r>
              <a:rPr lang="zh-TW" altLang="en-US" sz="2800" dirty="0">
                <a:solidFill>
                  <a:srgbClr val="FF0000"/>
                </a:solidFill>
                <a:latin typeface="標楷體" panose="03000509000000000000" pitchFamily="65" charset="-120"/>
                <a:ea typeface="標楷體" panose="03000509000000000000" pitchFamily="65" charset="-120"/>
              </a:rPr>
              <a:t>學分上限各學校自訂</a:t>
            </a:r>
            <a:r>
              <a:rPr lang="zh-TW" altLang="en-US" sz="2800" dirty="0">
                <a:latin typeface="標楷體" panose="03000509000000000000" pitchFamily="65" charset="-120"/>
                <a:ea typeface="標楷體" panose="03000509000000000000" pitchFamily="65" charset="-120"/>
              </a:rPr>
              <a:t>。建議之課程規劃內容如下：</a:t>
            </a:r>
          </a:p>
        </p:txBody>
      </p:sp>
      <p:sp>
        <p:nvSpPr>
          <p:cNvPr id="4" name="投影片編號版面配置區 3">
            <a:extLst>
              <a:ext uri="{FF2B5EF4-FFF2-40B4-BE49-F238E27FC236}">
                <a16:creationId xmlns:a16="http://schemas.microsoft.com/office/drawing/2014/main" id="{60F9AA9F-18DD-451B-57CE-B7928FAF1C0D}"/>
              </a:ext>
            </a:extLst>
          </p:cNvPr>
          <p:cNvSpPr>
            <a:spLocks noGrp="1"/>
          </p:cNvSpPr>
          <p:nvPr>
            <p:ph type="sldNum" sz="quarter" idx="12"/>
          </p:nvPr>
        </p:nvSpPr>
        <p:spPr/>
        <p:txBody>
          <a:bodyPr/>
          <a:lstStyle/>
          <a:p>
            <a:fld id="{60553ECD-7F6D-420D-93CA-D8D15EB427AC}" type="slidenum">
              <a:rPr lang="en-US" smtClean="0"/>
              <a:t>6</a:t>
            </a:fld>
            <a:endParaRPr lang="en-US"/>
          </a:p>
        </p:txBody>
      </p:sp>
      <p:sp>
        <p:nvSpPr>
          <p:cNvPr id="5" name="文字方塊 4">
            <a:extLst>
              <a:ext uri="{FF2B5EF4-FFF2-40B4-BE49-F238E27FC236}">
                <a16:creationId xmlns:a16="http://schemas.microsoft.com/office/drawing/2014/main" id="{D55CA918-9E50-D95C-8145-B4D2165952BB}"/>
              </a:ext>
            </a:extLst>
          </p:cNvPr>
          <p:cNvSpPr txBox="1"/>
          <p:nvPr/>
        </p:nvSpPr>
        <p:spPr>
          <a:xfrm>
            <a:off x="10122462" y="716799"/>
            <a:ext cx="1447800" cy="523220"/>
          </a:xfrm>
          <a:prstGeom prst="rect">
            <a:avLst/>
          </a:prstGeom>
          <a:noFill/>
        </p:spPr>
        <p:txBody>
          <a:bodyPr wrap="square" rtlCol="0">
            <a:spAutoFit/>
          </a:bodyPr>
          <a:lstStyle/>
          <a:p>
            <a:r>
              <a:rPr lang="zh-TW" altLang="zh-TW" sz="2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【附件</a:t>
            </a:r>
            <a:r>
              <a:rPr lang="en-US" altLang="zh-TW" sz="2800" dirty="0">
                <a:solidFill>
                  <a:srgbClr val="000000"/>
                </a:solidFill>
                <a:effectLst/>
                <a:latin typeface="Times New Roman" panose="02020603050405020304" pitchFamily="18" charset="0"/>
                <a:ea typeface="標楷體" panose="03000509000000000000" pitchFamily="65" charset="-120"/>
              </a:rPr>
              <a:t>1</a:t>
            </a:r>
            <a:r>
              <a:rPr lang="zh-TW" altLang="zh-TW" sz="28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p>
        </p:txBody>
      </p:sp>
    </p:spTree>
    <p:extLst>
      <p:ext uri="{BB962C8B-B14F-4D97-AF65-F5344CB8AC3E}">
        <p14:creationId xmlns:p14="http://schemas.microsoft.com/office/powerpoint/2010/main" val="128834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34" name="Rectangle 33">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10" name="內容版面配置區 9">
            <a:extLst>
              <a:ext uri="{FF2B5EF4-FFF2-40B4-BE49-F238E27FC236}">
                <a16:creationId xmlns:a16="http://schemas.microsoft.com/office/drawing/2014/main" id="{BB374BBE-FFE2-313B-0983-84326A0926D8}"/>
              </a:ext>
            </a:extLst>
          </p:cNvPr>
          <p:cNvGraphicFramePr>
            <a:graphicFrameLocks noGrp="1"/>
          </p:cNvGraphicFramePr>
          <p:nvPr>
            <p:ph idx="1"/>
            <p:extLst>
              <p:ext uri="{D42A27DB-BD31-4B8C-83A1-F6EECF244321}">
                <p14:modId xmlns:p14="http://schemas.microsoft.com/office/powerpoint/2010/main" val="2318793603"/>
              </p:ext>
            </p:extLst>
          </p:nvPr>
        </p:nvGraphicFramePr>
        <p:xfrm>
          <a:off x="522464" y="2041439"/>
          <a:ext cx="11147071" cy="3013769"/>
        </p:xfrm>
        <a:graphic>
          <a:graphicData uri="http://schemas.openxmlformats.org/drawingml/2006/table">
            <a:tbl>
              <a:tblPr firstRow="1" firstCol="1" bandRow="1"/>
              <a:tblGrid>
                <a:gridCol w="1786304">
                  <a:extLst>
                    <a:ext uri="{9D8B030D-6E8A-4147-A177-3AD203B41FA5}">
                      <a16:colId xmlns:a16="http://schemas.microsoft.com/office/drawing/2014/main" val="2339721431"/>
                    </a:ext>
                  </a:extLst>
                </a:gridCol>
                <a:gridCol w="4852012">
                  <a:extLst>
                    <a:ext uri="{9D8B030D-6E8A-4147-A177-3AD203B41FA5}">
                      <a16:colId xmlns:a16="http://schemas.microsoft.com/office/drawing/2014/main" val="2051020205"/>
                    </a:ext>
                  </a:extLst>
                </a:gridCol>
                <a:gridCol w="1908674">
                  <a:extLst>
                    <a:ext uri="{9D8B030D-6E8A-4147-A177-3AD203B41FA5}">
                      <a16:colId xmlns:a16="http://schemas.microsoft.com/office/drawing/2014/main" val="2502733469"/>
                    </a:ext>
                  </a:extLst>
                </a:gridCol>
                <a:gridCol w="1032757">
                  <a:extLst>
                    <a:ext uri="{9D8B030D-6E8A-4147-A177-3AD203B41FA5}">
                      <a16:colId xmlns:a16="http://schemas.microsoft.com/office/drawing/2014/main" val="1628129975"/>
                    </a:ext>
                  </a:extLst>
                </a:gridCol>
                <a:gridCol w="1567324">
                  <a:extLst>
                    <a:ext uri="{9D8B030D-6E8A-4147-A177-3AD203B41FA5}">
                      <a16:colId xmlns:a16="http://schemas.microsoft.com/office/drawing/2014/main" val="2944328252"/>
                    </a:ext>
                  </a:extLst>
                </a:gridCol>
              </a:tblGrid>
              <a:tr h="552108">
                <a:tc>
                  <a:txBody>
                    <a:bodyPr/>
                    <a:lstStyle/>
                    <a:p>
                      <a:pPr algn="ctr" fontAlgn="t">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課程類別</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課程特色</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學分</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每門</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必</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選</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備註</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24008142"/>
                  </a:ext>
                </a:extLst>
              </a:tr>
              <a:tr h="751037">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基礎課程</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習得與教育相關之數據分析概論與工具（多選二）</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1~3</a:t>
                      </a:r>
                      <a:endParaRPr lang="en-US" altLang="zh-TW"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必</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選</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至少</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門</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614374"/>
                  </a:ext>
                </a:extLst>
              </a:tr>
              <a:tr h="1149667">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進階課程</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能實際應用數據分析開發工具、統計相關套裝軟體來挖掘現有教育資料庫資料以解決真實教育議題（多選一）</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1~3</a:t>
                      </a:r>
                      <a:endParaRPr lang="en-US" altLang="zh-TW"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必</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選</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至少</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門</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728766"/>
                  </a:ext>
                </a:extLst>
              </a:tr>
              <a:tr h="552108">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實務課程</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與產業合作之實務專案或實習</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1~3</a:t>
                      </a:r>
                      <a:endParaRPr lang="en-US" altLang="zh-TW"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必</a:t>
                      </a:r>
                      <a:r>
                        <a:rPr lang="en-US" altLang="zh-TW"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選</a:t>
                      </a:r>
                      <a:endParaRPr lang="zh-TW" altLang="en-US" sz="2800" b="0" i="0" u="none" strike="noStrike">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至少</a:t>
                      </a:r>
                      <a:r>
                        <a:rPr lang="en-US" altLang="zh-TW"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門</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505849"/>
                  </a:ext>
                </a:extLst>
              </a:tr>
            </a:tbl>
          </a:graphicData>
        </a:graphic>
      </p:graphicFrame>
      <p:sp>
        <p:nvSpPr>
          <p:cNvPr id="11" name="文字方塊 10">
            <a:extLst>
              <a:ext uri="{FF2B5EF4-FFF2-40B4-BE49-F238E27FC236}">
                <a16:creationId xmlns:a16="http://schemas.microsoft.com/office/drawing/2014/main" id="{5EA4D1B7-F55E-E1F1-3559-53597D9FD572}"/>
              </a:ext>
            </a:extLst>
          </p:cNvPr>
          <p:cNvSpPr txBox="1"/>
          <p:nvPr/>
        </p:nvSpPr>
        <p:spPr>
          <a:xfrm>
            <a:off x="482598" y="1034815"/>
            <a:ext cx="4647426" cy="461665"/>
          </a:xfrm>
          <a:prstGeom prst="rect">
            <a:avLst/>
          </a:prstGeom>
          <a:noFill/>
        </p:spPr>
        <p:txBody>
          <a:bodyPr wrap="none" rtlCol="0">
            <a:spAutoFit/>
          </a:bodyPr>
          <a:lstStyle/>
          <a:p>
            <a:r>
              <a:rPr lang="zh-TW" altLang="en-US" sz="2400" dirty="0">
                <a:latin typeface="標楷體" panose="03000509000000000000" pitchFamily="65" charset="-120"/>
                <a:ea typeface="標楷體" panose="03000509000000000000" pitchFamily="65" charset="-120"/>
              </a:rPr>
              <a:t>表</a:t>
            </a:r>
            <a:r>
              <a:rPr lang="en-US" altLang="zh-TW" sz="2400" dirty="0">
                <a:latin typeface="標楷體" panose="03000509000000000000" pitchFamily="65" charset="-120"/>
                <a:ea typeface="標楷體" panose="03000509000000000000" pitchFamily="65" charset="-120"/>
              </a:rPr>
              <a:t>1</a:t>
            </a:r>
            <a:r>
              <a:rPr lang="zh-TW" altLang="en-US" sz="2400" dirty="0">
                <a:latin typeface="標楷體" panose="03000509000000000000" pitchFamily="65" charset="-120"/>
                <a:ea typeface="標楷體" panose="03000509000000000000" pitchFamily="65" charset="-120"/>
              </a:rPr>
              <a:t>、教育大數據微學程規劃內容</a:t>
            </a:r>
          </a:p>
        </p:txBody>
      </p:sp>
      <p:sp>
        <p:nvSpPr>
          <p:cNvPr id="25" name="投影片編號版面配置區 3">
            <a:extLst>
              <a:ext uri="{FF2B5EF4-FFF2-40B4-BE49-F238E27FC236}">
                <a16:creationId xmlns:a16="http://schemas.microsoft.com/office/drawing/2014/main" id="{95AA81A9-72B4-3517-179A-8675CBAE5F8D}"/>
              </a:ext>
            </a:extLst>
          </p:cNvPr>
          <p:cNvSpPr>
            <a:spLocks noGrp="1"/>
          </p:cNvSpPr>
          <p:nvPr>
            <p:ph type="sldNum" sz="quarter" idx="12"/>
          </p:nvPr>
        </p:nvSpPr>
        <p:spPr>
          <a:xfrm>
            <a:off x="11309631" y="6408836"/>
            <a:ext cx="640080" cy="365125"/>
          </a:xfrm>
        </p:spPr>
        <p:txBody>
          <a:bodyPr/>
          <a:lstStyle/>
          <a:p>
            <a:fld id="{60553ECD-7F6D-420D-93CA-D8D15EB427AC}" type="slidenum">
              <a:rPr lang="en-US" smtClean="0"/>
              <a:t>7</a:t>
            </a:fld>
            <a:endParaRPr lang="en-US" dirty="0"/>
          </a:p>
        </p:txBody>
      </p:sp>
    </p:spTree>
    <p:extLst>
      <p:ext uri="{BB962C8B-B14F-4D97-AF65-F5344CB8AC3E}">
        <p14:creationId xmlns:p14="http://schemas.microsoft.com/office/powerpoint/2010/main" val="269158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useBgFill="1">
        <p:nvSpPr>
          <p:cNvPr id="16" name="Rectangle 15">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內容版面配置區 4">
            <a:extLst>
              <a:ext uri="{FF2B5EF4-FFF2-40B4-BE49-F238E27FC236}">
                <a16:creationId xmlns:a16="http://schemas.microsoft.com/office/drawing/2014/main" id="{C32C2F9A-9213-B4AC-49A2-FA5B61195839}"/>
              </a:ext>
            </a:extLst>
          </p:cNvPr>
          <p:cNvGraphicFramePr>
            <a:graphicFrameLocks noGrp="1"/>
          </p:cNvGraphicFramePr>
          <p:nvPr>
            <p:ph idx="1"/>
            <p:extLst>
              <p:ext uri="{D42A27DB-BD31-4B8C-83A1-F6EECF244321}">
                <p14:modId xmlns:p14="http://schemas.microsoft.com/office/powerpoint/2010/main" val="1611117666"/>
              </p:ext>
            </p:extLst>
          </p:nvPr>
        </p:nvGraphicFramePr>
        <p:xfrm>
          <a:off x="812800" y="1419882"/>
          <a:ext cx="10566400" cy="2940308"/>
        </p:xfrm>
        <a:graphic>
          <a:graphicData uri="http://schemas.openxmlformats.org/drawingml/2006/table">
            <a:tbl>
              <a:tblPr firstRow="1" firstCol="1" bandRow="1"/>
              <a:tblGrid>
                <a:gridCol w="1857150">
                  <a:extLst>
                    <a:ext uri="{9D8B030D-6E8A-4147-A177-3AD203B41FA5}">
                      <a16:colId xmlns:a16="http://schemas.microsoft.com/office/drawing/2014/main" val="2757751"/>
                    </a:ext>
                  </a:extLst>
                </a:gridCol>
                <a:gridCol w="4528019">
                  <a:extLst>
                    <a:ext uri="{9D8B030D-6E8A-4147-A177-3AD203B41FA5}">
                      <a16:colId xmlns:a16="http://schemas.microsoft.com/office/drawing/2014/main" val="1669263626"/>
                    </a:ext>
                  </a:extLst>
                </a:gridCol>
                <a:gridCol w="4181231">
                  <a:extLst>
                    <a:ext uri="{9D8B030D-6E8A-4147-A177-3AD203B41FA5}">
                      <a16:colId xmlns:a16="http://schemas.microsoft.com/office/drawing/2014/main" val="2457089052"/>
                    </a:ext>
                  </a:extLst>
                </a:gridCol>
              </a:tblGrid>
              <a:tr h="627804">
                <a:tc>
                  <a:txBody>
                    <a:bodyPr/>
                    <a:lstStyle/>
                    <a:p>
                      <a:pPr algn="ctr"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課程類別</a:t>
                      </a: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課程特色</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課程參考（但不限這些課程）</a:t>
                      </a: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15823718"/>
                  </a:ext>
                </a:extLst>
              </a:tr>
              <a:tr h="524751">
                <a:tc rowSpan="4">
                  <a:txBody>
                    <a:bodyPr/>
                    <a:lstStyle/>
                    <a:p>
                      <a:pPr algn="ctr"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基礎課程</a:t>
                      </a:r>
                      <a:endParaRPr lang="zh-TW" altLang="en-US" sz="3200" b="0" i="0" u="none" strike="noStrike" dirty="0">
                        <a:effectLst/>
                        <a:latin typeface="標楷體" panose="03000509000000000000" pitchFamily="65" charset="-120"/>
                        <a:ea typeface="標楷體" panose="03000509000000000000" pitchFamily="65" charset="-120"/>
                      </a:endParaRPr>
                    </a:p>
                  </a:txBody>
                  <a:tcPr marL="163876" marR="163876" marT="81938" marB="8193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習得與教育相關之數據分析概論與工具（多選二）</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人工智慧在教育上的應用</a:t>
                      </a: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918735"/>
                  </a:ext>
                </a:extLst>
              </a:tr>
              <a:tr h="524751">
                <a:tc vMerge="1">
                  <a:txBody>
                    <a:bodyPr/>
                    <a:lstStyle/>
                    <a:p>
                      <a:endParaRPr lang="zh-TW" altLang="en-US"/>
                    </a:p>
                  </a:txBody>
                  <a:tcPr/>
                </a:tc>
                <a:tc vMerge="1">
                  <a:txBody>
                    <a:bodyPr/>
                    <a:lstStyle/>
                    <a:p>
                      <a:pPr algn="l" fontAlgn="ctr">
                        <a:spcBef>
                          <a:spcPts val="0"/>
                        </a:spcBef>
                        <a:spcAft>
                          <a:spcPts val="0"/>
                        </a:spcAft>
                      </a:pP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資料科學在教育上的應用</a:t>
                      </a: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661291"/>
                  </a:ext>
                </a:extLst>
              </a:tr>
              <a:tr h="524751">
                <a:tc vMerge="1">
                  <a:txBody>
                    <a:bodyPr/>
                    <a:lstStyle/>
                    <a:p>
                      <a:endParaRPr lang="zh-TW" altLang="en-US"/>
                    </a:p>
                  </a:txBody>
                  <a:tcPr/>
                </a:tc>
                <a:tc vMerge="1">
                  <a:txBody>
                    <a:bodyPr/>
                    <a:lstStyle/>
                    <a:p>
                      <a:pPr algn="l" fontAlgn="ctr">
                        <a:spcBef>
                          <a:spcPts val="0"/>
                        </a:spcBef>
                        <a:spcAft>
                          <a:spcPts val="0"/>
                        </a:spcAft>
                      </a:pP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300" b="0" i="0" u="none" strike="noStrike" kern="10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大數據程式設計</a:t>
                      </a:r>
                      <a:endParaRPr lang="zh-TW" altLang="en-US" sz="3200" b="0" i="0" u="none" strike="noStrike">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1190904"/>
                  </a:ext>
                </a:extLst>
              </a:tr>
              <a:tr h="524751">
                <a:tc vMerge="1">
                  <a:txBody>
                    <a:bodyPr/>
                    <a:lstStyle/>
                    <a:p>
                      <a:endParaRPr lang="zh-TW" altLang="en-US"/>
                    </a:p>
                  </a:txBody>
                  <a:tcPr/>
                </a:tc>
                <a:tc vMerge="1">
                  <a:txBody>
                    <a:bodyPr/>
                    <a:lstStyle/>
                    <a:p>
                      <a:pPr algn="l" fontAlgn="ctr">
                        <a:spcBef>
                          <a:spcPts val="0"/>
                        </a:spcBef>
                        <a:spcAft>
                          <a:spcPts val="0"/>
                        </a:spcAft>
                      </a:pP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大數據分析套裝軟體</a:t>
                      </a:r>
                      <a:endParaRPr lang="zh-TW" altLang="en-US" sz="3200" b="0" i="0" u="none" strike="noStrike" dirty="0">
                        <a:effectLst/>
                        <a:latin typeface="標楷體" panose="03000509000000000000" pitchFamily="65" charset="-120"/>
                        <a:ea typeface="標楷體" panose="03000509000000000000" pitchFamily="65" charset="-120"/>
                      </a:endParaRPr>
                    </a:p>
                  </a:txBody>
                  <a:tcPr marL="113803" marR="113803" marT="113803" marB="1138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322715"/>
                  </a:ext>
                </a:extLst>
              </a:tr>
            </a:tbl>
          </a:graphicData>
        </a:graphic>
      </p:graphicFrame>
      <p:sp>
        <p:nvSpPr>
          <p:cNvPr id="13" name="文字方塊 12">
            <a:extLst>
              <a:ext uri="{FF2B5EF4-FFF2-40B4-BE49-F238E27FC236}">
                <a16:creationId xmlns:a16="http://schemas.microsoft.com/office/drawing/2014/main" id="{0BDD1D5B-70BC-3B5F-7859-819E040E9CC8}"/>
              </a:ext>
            </a:extLst>
          </p:cNvPr>
          <p:cNvSpPr txBox="1"/>
          <p:nvPr/>
        </p:nvSpPr>
        <p:spPr>
          <a:xfrm>
            <a:off x="812800" y="748878"/>
            <a:ext cx="5085080" cy="461665"/>
          </a:xfrm>
          <a:prstGeom prst="rect">
            <a:avLst/>
          </a:prstGeom>
          <a:noFill/>
        </p:spPr>
        <p:txBody>
          <a:bodyPr wrap="square">
            <a:spAutoFit/>
          </a:bodyPr>
          <a:lstStyle/>
          <a:p>
            <a:r>
              <a:rPr lang="zh-TW" altLang="en-US" sz="2400" dirty="0">
                <a:latin typeface="標楷體" panose="03000509000000000000" pitchFamily="65" charset="-120"/>
                <a:ea typeface="標楷體" panose="03000509000000000000" pitchFamily="65" charset="-120"/>
              </a:rPr>
              <a:t>表</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、基礎課程開設科目與名稱</a:t>
            </a:r>
          </a:p>
        </p:txBody>
      </p:sp>
      <p:sp>
        <p:nvSpPr>
          <p:cNvPr id="17" name="標題 7">
            <a:extLst>
              <a:ext uri="{FF2B5EF4-FFF2-40B4-BE49-F238E27FC236}">
                <a16:creationId xmlns:a16="http://schemas.microsoft.com/office/drawing/2014/main" id="{FE3A05FE-C11A-90AB-465B-E380890A6E4D}"/>
              </a:ext>
            </a:extLst>
          </p:cNvPr>
          <p:cNvSpPr txBox="1">
            <a:spLocks/>
          </p:cNvSpPr>
          <p:nvPr/>
        </p:nvSpPr>
        <p:spPr>
          <a:xfrm>
            <a:off x="619155" y="4496020"/>
            <a:ext cx="10953690" cy="1613102"/>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r>
              <a:rPr lang="zh-TW" altLang="en-US" sz="2400" dirty="0">
                <a:latin typeface="標楷體" panose="03000509000000000000" pitchFamily="65" charset="-120"/>
                <a:ea typeface="標楷體" panose="03000509000000000000" pitchFamily="65" charset="-120"/>
              </a:rPr>
              <a:t>    基礎課程開設科目與名稱可參考以下，或依據各大專院校屬性提列最相關課程，基礎課程如果有學生要抵免，由</a:t>
            </a:r>
            <a:r>
              <a:rPr lang="zh-TW" altLang="en-US" sz="2400" dirty="0">
                <a:solidFill>
                  <a:srgbClr val="FF0000"/>
                </a:solidFill>
                <a:latin typeface="標楷體" panose="03000509000000000000" pitchFamily="65" charset="-120"/>
                <a:ea typeface="標楷體" panose="03000509000000000000" pitchFamily="65" charset="-120"/>
              </a:rPr>
              <a:t>各開課單位自行採認</a:t>
            </a:r>
            <a:r>
              <a:rPr lang="zh-TW" altLang="en-US" sz="2400" dirty="0">
                <a:latin typeface="標楷體" panose="03000509000000000000" pitchFamily="65" charset="-120"/>
                <a:ea typeface="標楷體" panose="03000509000000000000" pitchFamily="65" charset="-120"/>
              </a:rPr>
              <a:t>，</a:t>
            </a:r>
            <a:r>
              <a:rPr lang="zh-TW" altLang="en-US" sz="2400" dirty="0">
                <a:solidFill>
                  <a:srgbClr val="FF0000"/>
                </a:solidFill>
                <a:latin typeface="標楷體" panose="03000509000000000000" pitchFamily="65" charset="-120"/>
                <a:ea typeface="標楷體" panose="03000509000000000000" pitchFamily="65" charset="-120"/>
              </a:rPr>
              <a:t>唯上限只能抵免一門課</a:t>
            </a:r>
            <a:r>
              <a:rPr lang="zh-TW" altLang="en-US" sz="2400" dirty="0">
                <a:latin typeface="標楷體" panose="03000509000000000000" pitchFamily="65" charset="-120"/>
                <a:ea typeface="標楷體" panose="03000509000000000000" pitchFamily="65" charset="-120"/>
              </a:rPr>
              <a:t>。基礎課程的目的是為了讓學生了解數位學習之發展進程與教育大數據之基礎概念與分析工具。基礎課程示例請參考</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附件</a:t>
            </a:r>
            <a:r>
              <a:rPr lang="en-US" altLang="zh-TW" sz="2400" dirty="0">
                <a:latin typeface="標楷體" panose="03000509000000000000" pitchFamily="65" charset="-120"/>
                <a:ea typeface="標楷體" panose="03000509000000000000" pitchFamily="65" charset="-120"/>
              </a:rPr>
              <a:t>5】</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p:txBody>
      </p:sp>
      <p:sp>
        <p:nvSpPr>
          <p:cNvPr id="19" name="投影片編號版面配置區 3">
            <a:extLst>
              <a:ext uri="{FF2B5EF4-FFF2-40B4-BE49-F238E27FC236}">
                <a16:creationId xmlns:a16="http://schemas.microsoft.com/office/drawing/2014/main" id="{C1C9036B-3A06-3830-48EA-8D9D67C5937C}"/>
              </a:ext>
            </a:extLst>
          </p:cNvPr>
          <p:cNvSpPr>
            <a:spLocks noGrp="1"/>
          </p:cNvSpPr>
          <p:nvPr>
            <p:ph type="sldNum" sz="quarter" idx="12"/>
          </p:nvPr>
        </p:nvSpPr>
        <p:spPr>
          <a:xfrm>
            <a:off x="11309631" y="6408836"/>
            <a:ext cx="640080" cy="365125"/>
          </a:xfrm>
        </p:spPr>
        <p:txBody>
          <a:bodyPr/>
          <a:lstStyle/>
          <a:p>
            <a:fld id="{60553ECD-7F6D-420D-93CA-D8D15EB427AC}" type="slidenum">
              <a:rPr lang="en-US" smtClean="0"/>
              <a:t>8</a:t>
            </a:fld>
            <a:endParaRPr lang="en-US" dirty="0"/>
          </a:p>
        </p:txBody>
      </p:sp>
    </p:spTree>
    <p:extLst>
      <p:ext uri="{BB962C8B-B14F-4D97-AF65-F5344CB8AC3E}">
        <p14:creationId xmlns:p14="http://schemas.microsoft.com/office/powerpoint/2010/main" val="324246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a:extLst>
              <a:ext uri="{FF2B5EF4-FFF2-40B4-BE49-F238E27FC236}">
                <a16:creationId xmlns:a16="http://schemas.microsoft.com/office/drawing/2014/main" id="{334EFD4E-75DF-619D-E5F6-F6DB831FBE05}"/>
              </a:ext>
            </a:extLst>
          </p:cNvPr>
          <p:cNvGraphicFramePr>
            <a:graphicFrameLocks noGrp="1"/>
          </p:cNvGraphicFramePr>
          <p:nvPr>
            <p:ph idx="1"/>
            <p:extLst>
              <p:ext uri="{D42A27DB-BD31-4B8C-83A1-F6EECF244321}">
                <p14:modId xmlns:p14="http://schemas.microsoft.com/office/powerpoint/2010/main" val="4283120788"/>
              </p:ext>
            </p:extLst>
          </p:nvPr>
        </p:nvGraphicFramePr>
        <p:xfrm>
          <a:off x="689034" y="1516366"/>
          <a:ext cx="10813933" cy="2446648"/>
        </p:xfrm>
        <a:graphic>
          <a:graphicData uri="http://schemas.openxmlformats.org/drawingml/2006/table">
            <a:tbl>
              <a:tblPr firstRow="1" firstCol="1" bandRow="1">
                <a:tableStyleId>{5C22544A-7EE6-4342-B048-85BDC9FD1C3A}</a:tableStyleId>
              </a:tblPr>
              <a:tblGrid>
                <a:gridCol w="1468014">
                  <a:extLst>
                    <a:ext uri="{9D8B030D-6E8A-4147-A177-3AD203B41FA5}">
                      <a16:colId xmlns:a16="http://schemas.microsoft.com/office/drawing/2014/main" val="469235913"/>
                    </a:ext>
                  </a:extLst>
                </a:gridCol>
                <a:gridCol w="4923690">
                  <a:extLst>
                    <a:ext uri="{9D8B030D-6E8A-4147-A177-3AD203B41FA5}">
                      <a16:colId xmlns:a16="http://schemas.microsoft.com/office/drawing/2014/main" val="4091490870"/>
                    </a:ext>
                  </a:extLst>
                </a:gridCol>
                <a:gridCol w="4422229">
                  <a:extLst>
                    <a:ext uri="{9D8B030D-6E8A-4147-A177-3AD203B41FA5}">
                      <a16:colId xmlns:a16="http://schemas.microsoft.com/office/drawing/2014/main" val="2564008323"/>
                    </a:ext>
                  </a:extLst>
                </a:gridCol>
              </a:tblGrid>
              <a:tr h="611662">
                <a:tc>
                  <a:txBody>
                    <a:bodyPr/>
                    <a:lstStyle/>
                    <a:p>
                      <a:pPr marL="0" algn="ctr"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課程類別</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t">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課程特色</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algn="l"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課程參考（但不限這些課程）</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68400816"/>
                  </a:ext>
                </a:extLst>
              </a:tr>
              <a:tr h="611662">
                <a:tc rowSpan="3">
                  <a:txBody>
                    <a:bodyPr/>
                    <a:lstStyle/>
                    <a:p>
                      <a:pPr marL="0" algn="ctr"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進階課程</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能實際應用數據分析開發工具、統計相關套裝軟體來挖掘現有教育資料庫資料以解決真實教育議題（多選一）</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教育資料探勘專題製作</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8857863"/>
                  </a:ext>
                </a:extLst>
              </a:tr>
              <a:tr h="611662">
                <a:tc vMerge="1">
                  <a:txBody>
                    <a:bodyPr/>
                    <a:lstStyle/>
                    <a:p>
                      <a:endParaRPr lang="zh-TW" altLang="en-US"/>
                    </a:p>
                  </a:txBody>
                  <a:tcPr/>
                </a:tc>
                <a:tc vMerge="1">
                  <a:txBody>
                    <a:bodyPr/>
                    <a:lstStyle/>
                    <a:p>
                      <a:pPr algn="l" fontAlgn="ctr">
                        <a:spcBef>
                          <a:spcPts val="0"/>
                        </a:spcBef>
                        <a:spcAft>
                          <a:spcPts val="0"/>
                        </a:spcAft>
                      </a:pPr>
                      <a:r>
                        <a:rPr lang="zh-TW" altLang="en-US" sz="20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能實際應用數據分析開發工具、統計相關套裝軟體來挖掘現有教育資料庫資料以解決真實教育議題（多選一）</a:t>
                      </a: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學習分析專題製作</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331472"/>
                  </a:ext>
                </a:extLst>
              </a:tr>
              <a:tr h="611662">
                <a:tc vMerge="1">
                  <a:txBody>
                    <a:bodyPr/>
                    <a:lstStyle/>
                    <a:p>
                      <a:endParaRPr lang="zh-TW" altLang="en-US"/>
                    </a:p>
                  </a:txBody>
                  <a:tcPr/>
                </a:tc>
                <a:tc vMerge="1">
                  <a:txBody>
                    <a:bodyPr/>
                    <a:lstStyle/>
                    <a:p>
                      <a:pPr algn="l" fontAlgn="ctr">
                        <a:spcBef>
                          <a:spcPts val="0"/>
                        </a:spcBef>
                        <a:spcAft>
                          <a:spcPts val="0"/>
                        </a:spcAft>
                      </a:pPr>
                      <a:endParaRPr lang="zh-TW" altLang="en-US" sz="2800" b="0" i="0" u="none" strike="noStrike" dirty="0">
                        <a:effectLst/>
                        <a:latin typeface="標楷體" panose="03000509000000000000" pitchFamily="65" charset="-120"/>
                        <a:ea typeface="標楷體" panose="03000509000000000000" pitchFamily="65" charset="-120"/>
                      </a:endParaRPr>
                    </a:p>
                  </a:txBody>
                  <a:tcPr marL="75143" marR="75143" marT="75143" marB="751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ctr" latinLnBrk="0" hangingPunct="1">
                        <a:spcBef>
                          <a:spcPts val="0"/>
                        </a:spcBef>
                        <a:spcAft>
                          <a:spcPts val="0"/>
                        </a:spcAft>
                      </a:pPr>
                      <a:r>
                        <a:rPr lang="zh-TW" altLang="en-US" sz="2300" b="0" i="0" u="none" strike="noStrike" kern="100" dirty="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應用人工智慧於教育專題製作</a:t>
                      </a:r>
                    </a:p>
                  </a:txBody>
                  <a:tcPr marL="63500" marR="63500" marT="63500" marB="635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8537239"/>
                  </a:ext>
                </a:extLst>
              </a:tr>
            </a:tbl>
          </a:graphicData>
        </a:graphic>
      </p:graphicFrame>
      <p:sp>
        <p:nvSpPr>
          <p:cNvPr id="4" name="投影片編號版面配置區 3">
            <a:extLst>
              <a:ext uri="{FF2B5EF4-FFF2-40B4-BE49-F238E27FC236}">
                <a16:creationId xmlns:a16="http://schemas.microsoft.com/office/drawing/2014/main" id="{A7F6190E-81BF-DFA7-4199-213C66A3DB4F}"/>
              </a:ext>
            </a:extLst>
          </p:cNvPr>
          <p:cNvSpPr>
            <a:spLocks noGrp="1"/>
          </p:cNvSpPr>
          <p:nvPr>
            <p:ph type="sldNum" sz="quarter" idx="12"/>
          </p:nvPr>
        </p:nvSpPr>
        <p:spPr/>
        <p:txBody>
          <a:bodyPr/>
          <a:lstStyle/>
          <a:p>
            <a:fld id="{60553ECD-7F6D-420D-93CA-D8D15EB427AC}" type="slidenum">
              <a:rPr lang="en-US" smtClean="0"/>
              <a:t>9</a:t>
            </a:fld>
            <a:endParaRPr lang="en-US"/>
          </a:p>
        </p:txBody>
      </p:sp>
      <p:sp>
        <p:nvSpPr>
          <p:cNvPr id="5" name="標題 1">
            <a:extLst>
              <a:ext uri="{FF2B5EF4-FFF2-40B4-BE49-F238E27FC236}">
                <a16:creationId xmlns:a16="http://schemas.microsoft.com/office/drawing/2014/main" id="{0EABF508-A846-ABD8-3B31-E7217510EE92}"/>
              </a:ext>
            </a:extLst>
          </p:cNvPr>
          <p:cNvSpPr txBox="1">
            <a:spLocks/>
          </p:cNvSpPr>
          <p:nvPr/>
        </p:nvSpPr>
        <p:spPr>
          <a:xfrm>
            <a:off x="689032" y="3852460"/>
            <a:ext cx="10813935" cy="2138191"/>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r>
              <a:rPr lang="zh-TW" altLang="en-US" sz="2000" dirty="0">
                <a:latin typeface="標楷體" panose="03000509000000000000" pitchFamily="65" charset="-120"/>
                <a:ea typeface="標楷體" panose="03000509000000000000" pitchFamily="65" charset="-120"/>
              </a:rPr>
              <a:t>   進階課程開設科目與名稱可參考以下，或依據各大專院校屬性提列最相關課程，進階課程不宜以單領域課程屬性實施，以</a:t>
            </a:r>
            <a:r>
              <a:rPr lang="zh-TW" altLang="en-US" sz="2000" dirty="0">
                <a:solidFill>
                  <a:srgbClr val="FF0000"/>
                </a:solidFill>
                <a:latin typeface="標楷體" panose="03000509000000000000" pitchFamily="65" charset="-120"/>
                <a:ea typeface="標楷體" panose="03000509000000000000" pitchFamily="65" charset="-120"/>
              </a:rPr>
              <a:t>資訊和教育跨領域整合</a:t>
            </a:r>
            <a:r>
              <a:rPr lang="zh-TW" altLang="en-US" sz="2000" dirty="0">
                <a:latin typeface="標楷體" panose="03000509000000000000" pitchFamily="65" charset="-120"/>
                <a:ea typeface="標楷體" panose="03000509000000000000" pitchFamily="65" charset="-120"/>
              </a:rPr>
              <a:t>為主，可以鼓勵數據分析教授與教育領域專家合作，可於課程中提列所</a:t>
            </a:r>
            <a:r>
              <a:rPr lang="zh-TW" altLang="en-US" sz="2000" dirty="0">
                <a:solidFill>
                  <a:srgbClr val="FF0000"/>
                </a:solidFill>
                <a:latin typeface="標楷體" panose="03000509000000000000" pitchFamily="65" charset="-120"/>
                <a:ea typeface="標楷體" panose="03000509000000000000" pitchFamily="65" charset="-120"/>
              </a:rPr>
              <a:t>使用的公開資料</a:t>
            </a:r>
            <a:r>
              <a:rPr lang="en-US" altLang="zh-TW" sz="2000" dirty="0">
                <a:solidFill>
                  <a:srgbClr val="FF0000"/>
                </a:solidFill>
                <a:latin typeface="標楷體" panose="03000509000000000000" pitchFamily="65" charset="-120"/>
                <a:ea typeface="標楷體" panose="03000509000000000000" pitchFamily="65" charset="-120"/>
              </a:rPr>
              <a:t>(Open Data)</a:t>
            </a:r>
            <a:r>
              <a:rPr lang="zh-TW" altLang="en-US" sz="2000" dirty="0">
                <a:solidFill>
                  <a:srgbClr val="FF0000"/>
                </a:solidFill>
                <a:latin typeface="標楷體" panose="03000509000000000000" pitchFamily="65" charset="-120"/>
                <a:ea typeface="標楷體" panose="03000509000000000000" pitchFamily="65" charset="-120"/>
              </a:rPr>
              <a:t>來源</a:t>
            </a:r>
            <a:r>
              <a:rPr lang="zh-TW" altLang="en-US" sz="2000" dirty="0">
                <a:latin typeface="標楷體" panose="03000509000000000000" pitchFamily="65" charset="-120"/>
                <a:ea typeface="標楷體" panose="03000509000000000000" pitchFamily="65" charset="-120"/>
              </a:rPr>
              <a:t>，設置</a:t>
            </a:r>
            <a:r>
              <a:rPr lang="zh-TW" altLang="en-US" sz="2000" dirty="0">
                <a:solidFill>
                  <a:srgbClr val="FF0000"/>
                </a:solidFill>
                <a:latin typeface="標楷體" panose="03000509000000000000" pitchFamily="65" charset="-120"/>
                <a:ea typeface="標楷體" panose="03000509000000000000" pitchFamily="65" charset="-120"/>
              </a:rPr>
              <a:t>教育相關數據分析議題</a:t>
            </a:r>
            <a:r>
              <a:rPr lang="zh-TW" altLang="en-US" sz="2000" dirty="0">
                <a:latin typeface="標楷體" panose="03000509000000000000" pitchFamily="65" charset="-120"/>
                <a:ea typeface="標楷體" panose="03000509000000000000" pitchFamily="65" charset="-120"/>
              </a:rPr>
              <a:t>，帶領學生進行實際專題導向學習。不限制使用民間或政府的教育開放資料，鼓勵使用教育部中小學開放資料（詳見</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附件</a:t>
            </a:r>
            <a:r>
              <a:rPr lang="en-US" altLang="zh-TW" sz="2000" dirty="0">
                <a:latin typeface="標楷體" panose="03000509000000000000" pitchFamily="65" charset="-120"/>
                <a:ea typeface="標楷體" panose="03000509000000000000" pitchFamily="65" charset="-120"/>
              </a:rPr>
              <a:t>3】</a:t>
            </a:r>
            <a:r>
              <a:rPr lang="zh-TW" altLang="en-US" sz="2000" dirty="0">
                <a:latin typeface="標楷體" panose="03000509000000000000" pitchFamily="65" charset="-120"/>
                <a:ea typeface="標楷體" panose="03000509000000000000" pitchFamily="65" charset="-120"/>
              </a:rPr>
              <a:t>現有開放資料來源參考表）。</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附件</a:t>
            </a:r>
            <a:r>
              <a:rPr lang="en-US" altLang="zh-TW" sz="2000" dirty="0">
                <a:latin typeface="標楷體" panose="03000509000000000000" pitchFamily="65" charset="-120"/>
                <a:ea typeface="標楷體" panose="03000509000000000000" pitchFamily="65" charset="-120"/>
              </a:rPr>
              <a:t>6】</a:t>
            </a:r>
            <a:r>
              <a:rPr lang="zh-TW" altLang="en-US" sz="2000" dirty="0">
                <a:latin typeface="標楷體" panose="03000509000000000000" pitchFamily="65" charset="-120"/>
                <a:ea typeface="標楷體" panose="03000509000000000000" pitchFamily="65" charset="-120"/>
              </a:rPr>
              <a:t>為賓州大學「教育資料探勘核心方法」這門課程做為進階課程示例供參考。</a:t>
            </a:r>
            <a:endParaRPr lang="en-US" altLang="zh-TW" sz="2000" dirty="0">
              <a:latin typeface="標楷體" panose="03000509000000000000" pitchFamily="65" charset="-120"/>
              <a:ea typeface="標楷體" panose="03000509000000000000" pitchFamily="65" charset="-120"/>
            </a:endParaRPr>
          </a:p>
        </p:txBody>
      </p:sp>
      <p:sp>
        <p:nvSpPr>
          <p:cNvPr id="8" name="文字方塊 7">
            <a:extLst>
              <a:ext uri="{FF2B5EF4-FFF2-40B4-BE49-F238E27FC236}">
                <a16:creationId xmlns:a16="http://schemas.microsoft.com/office/drawing/2014/main" id="{4347D42A-C94F-9E51-E8AC-95EB5CFA7B7A}"/>
              </a:ext>
            </a:extLst>
          </p:cNvPr>
          <p:cNvSpPr txBox="1"/>
          <p:nvPr/>
        </p:nvSpPr>
        <p:spPr>
          <a:xfrm>
            <a:off x="689032" y="636516"/>
            <a:ext cx="6096000" cy="461665"/>
          </a:xfrm>
          <a:prstGeom prst="rect">
            <a:avLst/>
          </a:prstGeom>
          <a:noFill/>
        </p:spPr>
        <p:txBody>
          <a:bodyPr wrap="square">
            <a:spAutoFit/>
          </a:bodyPr>
          <a:lstStyle/>
          <a:p>
            <a:r>
              <a:rPr lang="zh-TW" altLang="en-US" sz="2400" dirty="0">
                <a:latin typeface="標楷體" panose="03000509000000000000" pitchFamily="65" charset="-120"/>
                <a:ea typeface="標楷體" panose="03000509000000000000" pitchFamily="65" charset="-120"/>
              </a:rPr>
              <a:t>表</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、進階課程開設科目與名稱</a:t>
            </a:r>
          </a:p>
        </p:txBody>
      </p:sp>
    </p:spTree>
    <p:extLst>
      <p:ext uri="{BB962C8B-B14F-4D97-AF65-F5344CB8AC3E}">
        <p14:creationId xmlns:p14="http://schemas.microsoft.com/office/powerpoint/2010/main" val="3661057796"/>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 dockstate="right" visibility="0" width="438" row="3">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3C57F12D-98DB-4DCB-B522-F854DD2661B2}">
  <we:reference id="wa104006972" version="1.0.0.0" store="zh-TW" storeType="OMEX"/>
  <we:alternateReferences>
    <we:reference id="WA104006972" version="1.0.0.0" store="WA104006972"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D1823AA7-91B8-4CEF-85D5-BD2DEB4F8E0E}">
  <we:reference id="wa104187975" version="1.0.0.1" store="zh-TW" storeType="OMEX"/>
  <we:alternateReferences>
    <we:reference id="WA104187975" version="1.0.0.1" store="WA104187975"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1323</TotalTime>
  <Words>5713</Words>
  <Application>Microsoft Office PowerPoint</Application>
  <PresentationFormat>寬螢幕</PresentationFormat>
  <Paragraphs>669</Paragraphs>
  <Slides>41</Slides>
  <Notes>15</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41</vt:i4>
      </vt:variant>
    </vt:vector>
  </HeadingPairs>
  <TitlesOfParts>
    <vt:vector size="48" baseType="lpstr">
      <vt:lpstr>標楷體</vt:lpstr>
      <vt:lpstr>Arial</vt:lpstr>
      <vt:lpstr>Calibri</vt:lpstr>
      <vt:lpstr>Seaford</vt:lpstr>
      <vt:lpstr>Times New Roman</vt:lpstr>
      <vt:lpstr>Wingdings</vt:lpstr>
      <vt:lpstr>LevelVTI</vt:lpstr>
      <vt:lpstr>教育部教育大數據分析計畫 教育大數據微學程徵件說明會</vt:lpstr>
      <vt:lpstr>議程</vt:lpstr>
      <vt:lpstr>PowerPoint 簡報</vt:lpstr>
      <vt:lpstr>PowerPoint 簡報</vt:lpstr>
      <vt:lpstr>PowerPoint 簡報</vt:lpstr>
      <vt:lpstr>開課說明</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計畫內容</vt:lpstr>
      <vt:lpstr>PowerPoint 簡報</vt:lpstr>
      <vt:lpstr>補助原則</vt:lpstr>
      <vt:lpstr>申請作業</vt:lpstr>
      <vt:lpstr>PowerPoint 簡報</vt:lpstr>
      <vt:lpstr>計畫經費編列</vt:lpstr>
      <vt:lpstr>PowerPoint 簡報</vt:lpstr>
      <vt:lpstr>審查作業</vt:lpstr>
      <vt:lpstr>PowerPoint 簡報</vt:lpstr>
      <vt:lpstr>成效考核</vt:lpstr>
      <vt:lpstr>PowerPoint 簡報</vt:lpstr>
      <vt:lpstr>其他注意事項</vt:lpstr>
      <vt:lpstr>PowerPoint 簡報</vt:lpstr>
      <vt:lpstr>PowerPoint 簡報</vt:lpstr>
      <vt:lpstr>PowerPoint 簡報</vt:lpstr>
      <vt:lpstr>PowerPoint 簡報</vt:lpstr>
      <vt:lpstr>PowerPoint 簡報</vt:lpstr>
      <vt:lpstr>PowerPoint 簡報</vt:lpstr>
      <vt:lpstr>PowerPoint 簡報</vt:lpstr>
      <vt:lpstr>PowerPoint 簡報</vt:lpstr>
      <vt:lpstr>綜合Q&amp;A</vt:lpstr>
      <vt:lpstr>會議結束  謝謝您的蒞臨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教育部補助教育大數據微學程計畫徵件須知</dc:title>
  <dc:creator>嘓 郭</dc:creator>
  <cp:lastModifiedBy>嘓 郭</cp:lastModifiedBy>
  <cp:revision>8</cp:revision>
  <dcterms:created xsi:type="dcterms:W3CDTF">2022-07-26T08:06:12Z</dcterms:created>
  <dcterms:modified xsi:type="dcterms:W3CDTF">2022-08-05T07:32:42Z</dcterms:modified>
</cp:coreProperties>
</file>